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handoutMasterIdLst>
    <p:handoutMasterId r:id="rId55"/>
  </p:handoutMasterIdLst>
  <p:sldIdLst>
    <p:sldId id="256" r:id="rId2"/>
    <p:sldId id="284" r:id="rId3"/>
    <p:sldId id="257" r:id="rId4"/>
    <p:sldId id="258" r:id="rId5"/>
    <p:sldId id="260" r:id="rId6"/>
    <p:sldId id="259" r:id="rId7"/>
    <p:sldId id="261" r:id="rId8"/>
    <p:sldId id="262" r:id="rId9"/>
    <p:sldId id="263" r:id="rId10"/>
    <p:sldId id="265" r:id="rId11"/>
    <p:sldId id="312" r:id="rId12"/>
    <p:sldId id="313" r:id="rId13"/>
    <p:sldId id="286" r:id="rId14"/>
    <p:sldId id="287" r:id="rId15"/>
    <p:sldId id="288" r:id="rId16"/>
    <p:sldId id="266" r:id="rId17"/>
    <p:sldId id="289" r:id="rId18"/>
    <p:sldId id="290" r:id="rId19"/>
    <p:sldId id="291" r:id="rId20"/>
    <p:sldId id="292" r:id="rId21"/>
    <p:sldId id="293" r:id="rId22"/>
    <p:sldId id="294" r:id="rId23"/>
    <p:sldId id="295" r:id="rId24"/>
    <p:sldId id="296" r:id="rId25"/>
    <p:sldId id="268" r:id="rId26"/>
    <p:sldId id="301" r:id="rId27"/>
    <p:sldId id="297" r:id="rId28"/>
    <p:sldId id="298" r:id="rId29"/>
    <p:sldId id="299" r:id="rId30"/>
    <p:sldId id="300" r:id="rId31"/>
    <p:sldId id="273" r:id="rId32"/>
    <p:sldId id="274" r:id="rId33"/>
    <p:sldId id="271" r:id="rId34"/>
    <p:sldId id="272" r:id="rId35"/>
    <p:sldId id="275" r:id="rId36"/>
    <p:sldId id="280" r:id="rId37"/>
    <p:sldId id="277" r:id="rId38"/>
    <p:sldId id="267" r:id="rId39"/>
    <p:sldId id="302" r:id="rId40"/>
    <p:sldId id="303" r:id="rId41"/>
    <p:sldId id="269" r:id="rId42"/>
    <p:sldId id="281" r:id="rId43"/>
    <p:sldId id="304" r:id="rId44"/>
    <p:sldId id="282" r:id="rId45"/>
    <p:sldId id="283" r:id="rId46"/>
    <p:sldId id="305" r:id="rId47"/>
    <p:sldId id="306" r:id="rId48"/>
    <p:sldId id="307" r:id="rId49"/>
    <p:sldId id="308" r:id="rId50"/>
    <p:sldId id="309" r:id="rId51"/>
    <p:sldId id="310" r:id="rId52"/>
    <p:sldId id="311" r:id="rId53"/>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08"/>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693"/>
          </a:xfrm>
          <a:prstGeom prst="rect">
            <a:avLst/>
          </a:prstGeom>
        </p:spPr>
        <p:txBody>
          <a:bodyPr vert="horz" lIns="91440" tIns="45720" rIns="91440" bIns="45720" rtlCol="0"/>
          <a:lstStyle>
            <a:lvl1pPr algn="r">
              <a:defRPr sz="1200"/>
            </a:lvl1pPr>
          </a:lstStyle>
          <a:p>
            <a:fld id="{2774FCFD-8C37-4AF1-8BAF-434EAE4F60A4}" type="datetimeFigureOut">
              <a:rPr lang="en-US" smtClean="0"/>
              <a:pPr/>
              <a:t>12/6/2011</a:t>
            </a:fld>
            <a:endParaRPr lang="en-US"/>
          </a:p>
        </p:txBody>
      </p:sp>
      <p:sp>
        <p:nvSpPr>
          <p:cNvPr id="4" name="Footer Placeholder 3"/>
          <p:cNvSpPr>
            <a:spLocks noGrp="1"/>
          </p:cNvSpPr>
          <p:nvPr>
            <p:ph type="ftr" sz="quarter" idx="2"/>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6553"/>
            <a:ext cx="2971800" cy="465693"/>
          </a:xfrm>
          <a:prstGeom prst="rect">
            <a:avLst/>
          </a:prstGeom>
        </p:spPr>
        <p:txBody>
          <a:bodyPr vert="horz" lIns="91440" tIns="45720" rIns="91440" bIns="45720" rtlCol="0" anchor="b"/>
          <a:lstStyle>
            <a:lvl1pPr algn="r">
              <a:defRPr sz="1200"/>
            </a:lvl1pPr>
          </a:lstStyle>
          <a:p>
            <a:fld id="{DF9C9F80-7014-42F5-9514-DF40976D9738}"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5693"/>
          </a:xfrm>
          <a:prstGeom prst="rect">
            <a:avLst/>
          </a:prstGeom>
        </p:spPr>
        <p:txBody>
          <a:bodyPr vert="horz" lIns="91440" tIns="45720" rIns="91440" bIns="45720" rtlCol="0"/>
          <a:lstStyle>
            <a:lvl1pPr algn="r">
              <a:defRPr sz="1200"/>
            </a:lvl1pPr>
          </a:lstStyle>
          <a:p>
            <a:fld id="{36AEDF77-C1B4-4B44-8BB2-2B4797BA6D1E}" type="datetimeFigureOut">
              <a:rPr lang="en-US" smtClean="0"/>
              <a:pPr/>
              <a:t>12/6/2011</a:t>
            </a:fld>
            <a:endParaRPr lang="en-US" dirty="0"/>
          </a:p>
        </p:txBody>
      </p:sp>
      <p:sp>
        <p:nvSpPr>
          <p:cNvPr id="4" name="Slide Image Placeholder 3"/>
          <p:cNvSpPr>
            <a:spLocks noGrp="1" noRot="1" noChangeAspect="1"/>
          </p:cNvSpPr>
          <p:nvPr>
            <p:ph type="sldImg" idx="2"/>
          </p:nvPr>
        </p:nvSpPr>
        <p:spPr>
          <a:xfrm>
            <a:off x="1101725" y="698500"/>
            <a:ext cx="4654550" cy="34925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24085"/>
            <a:ext cx="5486400" cy="4191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46553"/>
            <a:ext cx="2971800" cy="465693"/>
          </a:xfrm>
          <a:prstGeom prst="rect">
            <a:avLst/>
          </a:prstGeom>
        </p:spPr>
        <p:txBody>
          <a:bodyPr vert="horz" lIns="91440" tIns="45720" rIns="91440" bIns="45720" rtlCol="0" anchor="b"/>
          <a:lstStyle>
            <a:lvl1pPr algn="r">
              <a:defRPr sz="1200"/>
            </a:lvl1pPr>
          </a:lstStyle>
          <a:p>
            <a:fld id="{A02C969E-C8F7-4D73-83BD-76769D9285F0}"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02C969E-C8F7-4D73-83BD-76769D9285F0}" type="slidenum">
              <a:rPr lang="en-US" smtClean="0"/>
              <a:pPr/>
              <a:t>6</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t>Related clusters include same prefixes, roots, suffixes, i.e., varying, vary, variation, variable, various – root word means many/different – other examples will be later on in the presentation.</a:t>
            </a:r>
          </a:p>
          <a:p>
            <a:pPr eaLnBrk="1" hangingPunct="1"/>
            <a:endParaRPr lang="en-US" dirty="0" smtClean="0"/>
          </a:p>
          <a:p>
            <a:pPr eaLnBrk="1" hangingPunct="1"/>
            <a:r>
              <a:rPr lang="en-US" dirty="0" smtClean="0"/>
              <a:t>Words in a meaningful way – through speaking, listening and writing</a:t>
            </a:r>
          </a:p>
          <a:p>
            <a:pPr eaLnBrk="1" hangingPunct="1"/>
            <a:endParaRPr lang="en-US" dirty="0" smtClean="0"/>
          </a:p>
          <a:p>
            <a:pPr eaLnBrk="1" hangingPunct="1"/>
            <a:r>
              <a:rPr lang="en-US" dirty="0" smtClean="0"/>
              <a:t>Concrete contexts – illustrations, graphics, artifacts, etc.</a:t>
            </a:r>
          </a:p>
          <a:p>
            <a:endParaRPr lang="en-US" dirty="0"/>
          </a:p>
        </p:txBody>
      </p:sp>
      <p:sp>
        <p:nvSpPr>
          <p:cNvPr id="4" name="Slide Number Placeholder 3"/>
          <p:cNvSpPr>
            <a:spLocks noGrp="1"/>
          </p:cNvSpPr>
          <p:nvPr>
            <p:ph type="sldNum" sz="quarter" idx="10"/>
          </p:nvPr>
        </p:nvSpPr>
        <p:spPr/>
        <p:txBody>
          <a:bodyPr/>
          <a:lstStyle/>
          <a:p>
            <a:fld id="{A02C969E-C8F7-4D73-83BD-76769D9285F0}" type="slidenum">
              <a:rPr lang="en-US" smtClean="0"/>
              <a:pPr/>
              <a:t>29</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can adhere to these guidelines and use a multi-sensory approach to directly teach chosen vocabulary words.</a:t>
            </a:r>
          </a:p>
          <a:p>
            <a:endParaRPr lang="en-US" dirty="0"/>
          </a:p>
        </p:txBody>
      </p:sp>
      <p:sp>
        <p:nvSpPr>
          <p:cNvPr id="4" name="Slide Number Placeholder 3"/>
          <p:cNvSpPr>
            <a:spLocks noGrp="1"/>
          </p:cNvSpPr>
          <p:nvPr>
            <p:ph type="sldNum" sz="quarter" idx="10"/>
          </p:nvPr>
        </p:nvSpPr>
        <p:spPr/>
        <p:txBody>
          <a:bodyPr/>
          <a:lstStyle/>
          <a:p>
            <a:fld id="{A02C969E-C8F7-4D73-83BD-76769D9285F0}" type="slidenum">
              <a:rPr lang="en-US" smtClean="0"/>
              <a:pPr/>
              <a:t>30</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 1: Provide a description, explanation, or example of the new term.</a:t>
            </a:r>
          </a:p>
          <a:p>
            <a:r>
              <a:rPr lang="en-US" dirty="0" smtClean="0"/>
              <a:t>Step 2:  Ask the students to restate the description, explanation,</a:t>
            </a:r>
            <a:r>
              <a:rPr lang="en-US" baseline="0" dirty="0" smtClean="0"/>
              <a:t> or example and write it in verbal representation box.</a:t>
            </a:r>
          </a:p>
          <a:p>
            <a:r>
              <a:rPr lang="en-US" baseline="0" dirty="0" smtClean="0"/>
              <a:t>Step 3: Ask students to draw a picture, symbol, graphic representing the term or phrase.</a:t>
            </a:r>
          </a:p>
          <a:p>
            <a:r>
              <a:rPr lang="en-US" baseline="0" dirty="0" smtClean="0"/>
              <a:t>Step 4: </a:t>
            </a:r>
            <a:endParaRPr lang="en-US" dirty="0"/>
          </a:p>
        </p:txBody>
      </p:sp>
      <p:sp>
        <p:nvSpPr>
          <p:cNvPr id="4" name="Slide Number Placeholder 3"/>
          <p:cNvSpPr>
            <a:spLocks noGrp="1"/>
          </p:cNvSpPr>
          <p:nvPr>
            <p:ph type="sldNum" sz="quarter" idx="10"/>
          </p:nvPr>
        </p:nvSpPr>
        <p:spPr/>
        <p:txBody>
          <a:bodyPr/>
          <a:lstStyle/>
          <a:p>
            <a:fld id="{A02C969E-C8F7-4D73-83BD-76769D9285F0}" type="slidenum">
              <a:rPr lang="en-US" smtClean="0"/>
              <a:pPr/>
              <a:t>36</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Verbal representation or category – 7.4a  Use context through</a:t>
            </a:r>
            <a:r>
              <a:rPr lang="en-US" baseline="0" dirty="0" smtClean="0"/>
              <a:t> a verbal representation</a:t>
            </a:r>
            <a:endParaRPr lang="en-US" dirty="0" smtClean="0"/>
          </a:p>
          <a:p>
            <a:endParaRPr lang="en-US" dirty="0"/>
          </a:p>
        </p:txBody>
      </p:sp>
      <p:sp>
        <p:nvSpPr>
          <p:cNvPr id="4" name="Slide Number Placeholder 3"/>
          <p:cNvSpPr>
            <a:spLocks noGrp="1"/>
          </p:cNvSpPr>
          <p:nvPr>
            <p:ph type="sldNum" sz="quarter" idx="10"/>
          </p:nvPr>
        </p:nvSpPr>
        <p:spPr/>
        <p:txBody>
          <a:bodyPr/>
          <a:lstStyle/>
          <a:p>
            <a:fld id="{A02C969E-C8F7-4D73-83BD-76769D9285F0}" type="slidenum">
              <a:rPr lang="en-US" smtClean="0"/>
              <a:pPr/>
              <a:t>38</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will give an example of a word chart using the root “vapor”. The chart is divided into four columns labeled--  word, meaning, picture and question. The following slides show examples.</a:t>
            </a:r>
          </a:p>
          <a:p>
            <a:endParaRPr lang="en-US" dirty="0"/>
          </a:p>
        </p:txBody>
      </p:sp>
      <p:sp>
        <p:nvSpPr>
          <p:cNvPr id="4" name="Slide Number Placeholder 3"/>
          <p:cNvSpPr>
            <a:spLocks noGrp="1"/>
          </p:cNvSpPr>
          <p:nvPr>
            <p:ph type="sldNum" sz="quarter" idx="10"/>
          </p:nvPr>
        </p:nvSpPr>
        <p:spPr/>
        <p:txBody>
          <a:bodyPr/>
          <a:lstStyle/>
          <a:p>
            <a:fld id="{A02C969E-C8F7-4D73-83BD-76769D9285F0}" type="slidenum">
              <a:rPr lang="en-US" smtClean="0"/>
              <a:pPr/>
              <a:t>40</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Evaporation &amp; freezing are tier 3 words. This system works for tier 2 words as well.  Summarize is a tier 2 word. Participants are divided into groups and have a discussion about the root word “sum” meaning highest. Sum – the combined total of everything; summation – the total, highest amount;  summit – the highest point or top.</a:t>
            </a:r>
          </a:p>
          <a:p>
            <a:endParaRPr lang="en-US" dirty="0"/>
          </a:p>
        </p:txBody>
      </p:sp>
      <p:sp>
        <p:nvSpPr>
          <p:cNvPr id="4" name="Slide Number Placeholder 3"/>
          <p:cNvSpPr>
            <a:spLocks noGrp="1"/>
          </p:cNvSpPr>
          <p:nvPr>
            <p:ph type="sldNum" sz="quarter" idx="10"/>
          </p:nvPr>
        </p:nvSpPr>
        <p:spPr/>
        <p:txBody>
          <a:bodyPr/>
          <a:lstStyle/>
          <a:p>
            <a:fld id="{A02C969E-C8F7-4D73-83BD-76769D9285F0}" type="slidenum">
              <a:rPr lang="en-US" smtClean="0"/>
              <a:pPr/>
              <a:t>43</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Through word-play activities, students remember the words and their meanings because they are exposed to the words multiple times. Games also foster positive feelings from students. Word-play activities encourage recall and retention because they intrinsically motivate and engage students. When students attach positive feelings to word-play activities, word consciousness is raised (Graves &amp; Watts-</a:t>
            </a:r>
            <a:r>
              <a:rPr lang="en-US" dirty="0" err="1" smtClean="0"/>
              <a:t>Taffe</a:t>
            </a:r>
            <a:r>
              <a:rPr lang="en-US" dirty="0" smtClean="0"/>
              <a:t>, 2002; </a:t>
            </a:r>
            <a:r>
              <a:rPr lang="en-US" dirty="0" err="1" smtClean="0"/>
              <a:t>Richek</a:t>
            </a:r>
            <a:r>
              <a:rPr lang="en-US" dirty="0" smtClean="0"/>
              <a:t>, 2005)</a:t>
            </a:r>
          </a:p>
          <a:p>
            <a:endParaRPr lang="en-US" dirty="0" smtClean="0"/>
          </a:p>
          <a:p>
            <a:r>
              <a:rPr lang="en-US" dirty="0" smtClean="0"/>
              <a:t>After teaching words using word boxes, word charting or Thinking Maps, games can be used. For Hang Man divide participants into two groups – boys vs. girls.  Example: Tell participants you will be using words ending in </a:t>
            </a:r>
            <a:r>
              <a:rPr lang="en-US" dirty="0" err="1" smtClean="0"/>
              <a:t>cious</a:t>
            </a:r>
            <a:r>
              <a:rPr lang="en-US" dirty="0" smtClean="0"/>
              <a:t>, </a:t>
            </a:r>
            <a:r>
              <a:rPr lang="en-US" dirty="0" err="1" smtClean="0"/>
              <a:t>tious</a:t>
            </a:r>
            <a:r>
              <a:rPr lang="en-US" dirty="0" smtClean="0"/>
              <a:t>, </a:t>
            </a:r>
            <a:r>
              <a:rPr lang="en-US" dirty="0" err="1" smtClean="0"/>
              <a:t>xious</a:t>
            </a:r>
            <a:r>
              <a:rPr lang="en-US" dirty="0" smtClean="0"/>
              <a:t> (how we can scaffold for our students. Use conscientious, anxious, rambunctious, tenacious, fictitious, loquacious, precocious, precious, etc. Each participant chooses a letter, participants in each group take turns. 10 points is given for a correct letter. Group gets to guess at word when its’ participant finishes guessing a letter. 50 points is given to group who guesses word correctly, 50 points is given for correct definition and 50 points is given for correct sentence.</a:t>
            </a:r>
          </a:p>
          <a:p>
            <a:endParaRPr lang="en-US" dirty="0" smtClean="0"/>
          </a:p>
          <a:p>
            <a:r>
              <a:rPr lang="en-US" dirty="0" smtClean="0"/>
              <a:t>Other difficult suffix for students include words like: crustacean, ocean, occasion, division, definition, partial, special, </a:t>
            </a:r>
          </a:p>
          <a:p>
            <a:endParaRPr lang="en-US" dirty="0"/>
          </a:p>
        </p:txBody>
      </p:sp>
      <p:sp>
        <p:nvSpPr>
          <p:cNvPr id="4" name="Slide Number Placeholder 3"/>
          <p:cNvSpPr>
            <a:spLocks noGrp="1"/>
          </p:cNvSpPr>
          <p:nvPr>
            <p:ph type="sldNum" sz="quarter" idx="10"/>
          </p:nvPr>
        </p:nvSpPr>
        <p:spPr/>
        <p:txBody>
          <a:bodyPr/>
          <a:lstStyle/>
          <a:p>
            <a:fld id="{A02C969E-C8F7-4D73-83BD-76769D9285F0}" type="slidenum">
              <a:rPr lang="en-US" smtClean="0"/>
              <a:pPr/>
              <a:t>45</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p:spPr>
        <p:txBody>
          <a:bodyPr/>
          <a:lstStyle/>
          <a:p>
            <a:r>
              <a:rPr lang="en-US" smtClean="0"/>
              <a:t>Math example</a:t>
            </a:r>
          </a:p>
        </p:txBody>
      </p:sp>
      <p:sp>
        <p:nvSpPr>
          <p:cNvPr id="91140" name="Slide Number Placeholder 3"/>
          <p:cNvSpPr>
            <a:spLocks noGrp="1"/>
          </p:cNvSpPr>
          <p:nvPr>
            <p:ph type="sldNum" sz="quarter" idx="5"/>
          </p:nvPr>
        </p:nvSpPr>
        <p:spPr>
          <a:noFill/>
        </p:spPr>
        <p:txBody>
          <a:bodyPr/>
          <a:lstStyle/>
          <a:p>
            <a:fld id="{C765288C-2C74-4EFF-92E0-3AD24D98C3FB}" type="slidenum">
              <a:rPr lang="en-US" smtClean="0"/>
              <a:pPr/>
              <a:t>47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p:spPr>
        <p:txBody>
          <a:bodyPr/>
          <a:lstStyle/>
          <a:p>
            <a:r>
              <a:rPr lang="en-US" smtClean="0"/>
              <a:t>Math example</a:t>
            </a:r>
          </a:p>
        </p:txBody>
      </p:sp>
      <p:sp>
        <p:nvSpPr>
          <p:cNvPr id="91140" name="Slide Number Placeholder 3"/>
          <p:cNvSpPr>
            <a:spLocks noGrp="1"/>
          </p:cNvSpPr>
          <p:nvPr>
            <p:ph type="sldNum" sz="quarter" idx="5"/>
          </p:nvPr>
        </p:nvSpPr>
        <p:spPr>
          <a:noFill/>
        </p:spPr>
        <p:txBody>
          <a:bodyPr/>
          <a:lstStyle/>
          <a:p>
            <a:fld id="{C765288C-2C74-4EFF-92E0-3AD24D98C3FB}" type="slidenum">
              <a:rPr lang="en-US" smtClean="0"/>
              <a:pPr/>
              <a:t>48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p:spPr>
        <p:txBody>
          <a:bodyPr/>
          <a:lstStyle/>
          <a:p>
            <a:r>
              <a:rPr lang="en-US" smtClean="0"/>
              <a:t>After these suffixes are explicitly taught, a tree map can be used to write a specific word wall for words with previously taught suffixes</a:t>
            </a:r>
          </a:p>
        </p:txBody>
      </p:sp>
      <p:sp>
        <p:nvSpPr>
          <p:cNvPr id="92164" name="Slide Number Placeholder 3"/>
          <p:cNvSpPr>
            <a:spLocks noGrp="1"/>
          </p:cNvSpPr>
          <p:nvPr>
            <p:ph type="sldNum" sz="quarter" idx="5"/>
          </p:nvPr>
        </p:nvSpPr>
        <p:spPr>
          <a:noFill/>
        </p:spPr>
        <p:txBody>
          <a:bodyPr/>
          <a:lstStyle/>
          <a:p>
            <a:fld id="{A433E0AB-9D74-43D7-8900-1A3F06155446}" type="slidenum">
              <a:rPr lang="en-US" smtClean="0"/>
              <a:pPr/>
              <a:t>49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From World Cultures and Geography (2005), published by McDougal-</a:t>
            </a:r>
            <a:r>
              <a:rPr lang="en-US" dirty="0" err="1" smtClean="0"/>
              <a:t>Littell</a:t>
            </a:r>
            <a:endParaRPr lang="en-US" dirty="0" smtClean="0"/>
          </a:p>
          <a:p>
            <a:endParaRPr lang="en-US" dirty="0" smtClean="0"/>
          </a:p>
          <a:p>
            <a:r>
              <a:rPr lang="en-US" dirty="0" smtClean="0"/>
              <a:t>Assume you cannot read, not understand the underlined words. How much would you gain from reading this social studies passage? Comprehension depends on vocabulary word knowledge. Although context clues work, in a passage like this one, our students do not know enough vocabulary for context clues to work as an effective means on acquiring vocabulary.</a:t>
            </a:r>
          </a:p>
          <a:p>
            <a:endParaRPr lang="en-US" dirty="0"/>
          </a:p>
        </p:txBody>
      </p:sp>
      <p:sp>
        <p:nvSpPr>
          <p:cNvPr id="4" name="Slide Number Placeholder 3"/>
          <p:cNvSpPr>
            <a:spLocks noGrp="1"/>
          </p:cNvSpPr>
          <p:nvPr>
            <p:ph type="sldNum" sz="quarter" idx="10"/>
          </p:nvPr>
        </p:nvSpPr>
        <p:spPr/>
        <p:txBody>
          <a:bodyPr/>
          <a:lstStyle/>
          <a:p>
            <a:fld id="{A02C969E-C8F7-4D73-83BD-76769D9285F0}" type="slidenum">
              <a:rPr lang="en-US" smtClean="0"/>
              <a:pPr/>
              <a:t>13</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7" name="Notes Placeholder 2"/>
          <p:cNvSpPr>
            <a:spLocks noGrp="1"/>
          </p:cNvSpPr>
          <p:nvPr>
            <p:ph type="body" idx="1"/>
          </p:nvPr>
        </p:nvSpPr>
        <p:spPr>
          <a:noFill/>
          <a:ln/>
        </p:spPr>
        <p:txBody>
          <a:bodyPr/>
          <a:lstStyle/>
          <a:p>
            <a:r>
              <a:rPr lang="en-US" smtClean="0"/>
              <a:t>A tree map for Ways to say “said” to be used after these vocabulary words are taught explicitly using word maps, or root/prefix/suffix charting.  Gives the student extra practice</a:t>
            </a:r>
          </a:p>
        </p:txBody>
      </p:sp>
      <p:sp>
        <p:nvSpPr>
          <p:cNvPr id="93188" name="Slide Number Placeholder 3"/>
          <p:cNvSpPr>
            <a:spLocks noGrp="1"/>
          </p:cNvSpPr>
          <p:nvPr>
            <p:ph type="sldNum" sz="quarter" idx="5"/>
          </p:nvPr>
        </p:nvSpPr>
        <p:spPr>
          <a:noFill/>
        </p:spPr>
        <p:txBody>
          <a:bodyPr/>
          <a:lstStyle/>
          <a:p>
            <a:fld id="{029F769D-6B75-4447-9D24-333B4EF78F4B}" type="slidenum">
              <a:rPr lang="en-US" smtClean="0"/>
              <a:pPr/>
              <a:t>50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How do you know a kid really learned a word? Exit tickets are used in order to find out if a kid really learned a word.  They have to answer questions like this posted on an index card with his/her name and hand it in before leaving the class.  Notice here that examples and non-examples of the word are used.</a:t>
            </a:r>
          </a:p>
          <a:p>
            <a:endParaRPr lang="en-US" dirty="0"/>
          </a:p>
        </p:txBody>
      </p:sp>
      <p:sp>
        <p:nvSpPr>
          <p:cNvPr id="4" name="Slide Number Placeholder 3"/>
          <p:cNvSpPr>
            <a:spLocks noGrp="1"/>
          </p:cNvSpPr>
          <p:nvPr>
            <p:ph type="sldNum" sz="quarter" idx="10"/>
          </p:nvPr>
        </p:nvSpPr>
        <p:spPr/>
        <p:txBody>
          <a:bodyPr/>
          <a:lstStyle/>
          <a:p>
            <a:fld id="{A02C969E-C8F7-4D73-83BD-76769D9285F0}" type="slidenum">
              <a:rPr lang="en-US" smtClean="0"/>
              <a:pPr/>
              <a:t>51</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t>Rich contexts – deep understanding of multiple denotations, connotations and nuances (Irvin 1998; NICHD 2001)</a:t>
            </a:r>
          </a:p>
          <a:p>
            <a:pPr eaLnBrk="1" hangingPunct="1"/>
            <a:endParaRPr lang="en-US" dirty="0" smtClean="0"/>
          </a:p>
          <a:p>
            <a:pPr eaLnBrk="1" hangingPunct="1"/>
            <a:r>
              <a:rPr lang="en-US" dirty="0" smtClean="0"/>
              <a:t>Morphology is the study of word structure and describes how words are formed from morphemes. Morphemes – smallest unit that has meaning in the English language – prefixes, suffixes, root words – can be as short as one letter such as the letter, s. Morpheme can consist of letter combinations that contain meaning. The unique contribution of morphological awareness to literacy skills is evident in the decoding rate of students in grades 9 and 9, and importantly morphological learning is still developing in the late school-age years. </a:t>
            </a:r>
          </a:p>
          <a:p>
            <a:pPr eaLnBrk="1" hangingPunct="1"/>
            <a:endParaRPr lang="en-US" dirty="0" smtClean="0"/>
          </a:p>
          <a:p>
            <a:pPr eaLnBrk="1" hangingPunct="1"/>
            <a:r>
              <a:rPr lang="en-US" dirty="0" smtClean="0"/>
              <a:t>Morphological analysis – use of prefixes, suffixes and roots to determine meanings )</a:t>
            </a:r>
            <a:r>
              <a:rPr lang="en-US" dirty="0" err="1" smtClean="0"/>
              <a:t>Biemiller</a:t>
            </a:r>
            <a:r>
              <a:rPr lang="en-US" dirty="0" smtClean="0"/>
              <a:t> 2003; Irvin 1998, Sousa 2005</a:t>
            </a:r>
          </a:p>
          <a:p>
            <a:pPr eaLnBrk="1" hangingPunct="1"/>
            <a:endParaRPr lang="en-US" dirty="0" smtClean="0"/>
          </a:p>
          <a:p>
            <a:pPr eaLnBrk="1" hangingPunct="1"/>
            <a:r>
              <a:rPr lang="en-US" dirty="0" smtClean="0"/>
              <a:t>Context clues --- frequent and capable use of prior knowledge, knowledge of syntax (how words are put together in a sentence and semantics )</a:t>
            </a:r>
            <a:r>
              <a:rPr lang="en-US" dirty="0" err="1" smtClean="0"/>
              <a:t>wht</a:t>
            </a:r>
            <a:r>
              <a:rPr lang="en-US" dirty="0" smtClean="0"/>
              <a:t> makes sense in context) (Irvin 1998, Sousa 2005</a:t>
            </a:r>
          </a:p>
          <a:p>
            <a:pPr eaLnBrk="1" hangingPunct="1"/>
            <a:endParaRPr lang="en-US" dirty="0" smtClean="0"/>
          </a:p>
          <a:p>
            <a:pPr eaLnBrk="1" hangingPunct="1"/>
            <a:r>
              <a:rPr lang="en-US" dirty="0" smtClean="0"/>
              <a:t>Repetition (NICHD 2001)</a:t>
            </a:r>
          </a:p>
          <a:p>
            <a:pPr eaLnBrk="1" hangingPunct="1"/>
            <a:endParaRPr lang="en-US" dirty="0" smtClean="0"/>
          </a:p>
          <a:p>
            <a:pPr eaLnBrk="1" hangingPunct="1"/>
            <a:r>
              <a:rPr lang="en-US" dirty="0" smtClean="0"/>
              <a:t>Images – Sousa 2005</a:t>
            </a:r>
          </a:p>
          <a:p>
            <a:endParaRPr lang="en-US" dirty="0"/>
          </a:p>
        </p:txBody>
      </p:sp>
      <p:sp>
        <p:nvSpPr>
          <p:cNvPr id="4" name="Slide Number Placeholder 3"/>
          <p:cNvSpPr>
            <a:spLocks noGrp="1"/>
          </p:cNvSpPr>
          <p:nvPr>
            <p:ph type="sldNum" sz="quarter" idx="10"/>
          </p:nvPr>
        </p:nvSpPr>
        <p:spPr/>
        <p:txBody>
          <a:bodyPr/>
          <a:lstStyle/>
          <a:p>
            <a:fld id="{A02C969E-C8F7-4D73-83BD-76769D9285F0}" type="slidenum">
              <a:rPr lang="en-US" smtClean="0"/>
              <a:pPr/>
              <a:t>14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t>. Vocabulary development has long  been recognized as important to reading comprehension</a:t>
            </a:r>
          </a:p>
          <a:p>
            <a:pPr eaLnBrk="1" hangingPunct="1"/>
            <a:r>
              <a:rPr lang="en-US" dirty="0" smtClean="0"/>
              <a:t>2. Two types of </a:t>
            </a:r>
            <a:r>
              <a:rPr lang="en-US" dirty="0" err="1" smtClean="0"/>
              <a:t>vocab</a:t>
            </a:r>
            <a:r>
              <a:rPr lang="en-US" dirty="0" smtClean="0"/>
              <a:t>: oral and print</a:t>
            </a:r>
          </a:p>
          <a:p>
            <a:pPr eaLnBrk="1" hangingPunct="1"/>
            <a:endParaRPr lang="en-US" dirty="0" smtClean="0"/>
          </a:p>
          <a:p>
            <a:r>
              <a:rPr lang="en-US" dirty="0" smtClean="0"/>
              <a:t>Indirect Instruction</a:t>
            </a:r>
          </a:p>
          <a:p>
            <a:pPr lvl="1"/>
            <a:r>
              <a:rPr lang="en-US" dirty="0" smtClean="0"/>
              <a:t>Students are exposed to words or given opportunities to do a great deal of reading</a:t>
            </a:r>
          </a:p>
          <a:p>
            <a:pPr lvl="1"/>
            <a:r>
              <a:rPr lang="en-US" dirty="0" smtClean="0"/>
              <a:t>Assumed that students will infer any definitions they do not have</a:t>
            </a:r>
          </a:p>
          <a:p>
            <a:pPr lvl="1"/>
            <a:r>
              <a:rPr lang="en-US" dirty="0" smtClean="0"/>
              <a:t>Wide reading expected to increase vocabulary</a:t>
            </a:r>
          </a:p>
          <a:p>
            <a:r>
              <a:rPr lang="en-US" dirty="0" smtClean="0"/>
              <a:t>Explicit instruction</a:t>
            </a:r>
          </a:p>
          <a:p>
            <a:pPr lvl="1"/>
            <a:r>
              <a:rPr lang="en-US" dirty="0" smtClean="0"/>
              <a:t>Students are given definitions or other attributes of words to be learned</a:t>
            </a:r>
          </a:p>
          <a:p>
            <a:pPr lvl="1"/>
            <a:r>
              <a:rPr lang="en-US" dirty="0" smtClean="0"/>
              <a:t>May involve </a:t>
            </a:r>
            <a:r>
              <a:rPr lang="en-US" dirty="0" err="1" smtClean="0"/>
              <a:t>preteaching</a:t>
            </a:r>
            <a:r>
              <a:rPr lang="en-US" dirty="0" smtClean="0"/>
              <a:t> vocabulary prior to reading a selection</a:t>
            </a:r>
          </a:p>
          <a:p>
            <a:pPr lvl="1"/>
            <a:r>
              <a:rPr lang="en-US" dirty="0" smtClean="0"/>
              <a:t>May involve analysis of word roots or affixes</a:t>
            </a:r>
          </a:p>
          <a:p>
            <a:pPr eaLnBrk="1" hangingPunct="1"/>
            <a:endParaRPr lang="en-US" dirty="0" smtClean="0"/>
          </a:p>
          <a:p>
            <a:endParaRPr lang="en-US" dirty="0"/>
          </a:p>
        </p:txBody>
      </p:sp>
      <p:sp>
        <p:nvSpPr>
          <p:cNvPr id="4" name="Slide Number Placeholder 3"/>
          <p:cNvSpPr>
            <a:spLocks noGrp="1"/>
          </p:cNvSpPr>
          <p:nvPr>
            <p:ph type="sldNum" sz="quarter" idx="10"/>
          </p:nvPr>
        </p:nvSpPr>
        <p:spPr/>
        <p:txBody>
          <a:bodyPr/>
          <a:lstStyle/>
          <a:p>
            <a:fld id="{A02C969E-C8F7-4D73-83BD-76769D9285F0}" type="slidenum">
              <a:rPr lang="en-US" smtClean="0"/>
              <a:pPr/>
              <a:t>15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i="1" dirty="0" smtClean="0"/>
              <a:t>Actual Differences in Quality of Words Heard</a:t>
            </a:r>
          </a:p>
          <a:p>
            <a:r>
              <a:rPr lang="en-US" dirty="0" smtClean="0"/>
              <a:t>¶  In a typical hour, the average child would hear:</a:t>
            </a:r>
          </a:p>
          <a:p>
            <a:r>
              <a:rPr lang="en-US" dirty="0" smtClean="0"/>
              <a:t>Welfare:  		5 affirmations 11 prohibitions </a:t>
            </a:r>
          </a:p>
          <a:p>
            <a:r>
              <a:rPr lang="en-US" dirty="0" smtClean="0"/>
              <a:t>Working Class: 12 affirmations 7 prohibitions </a:t>
            </a:r>
          </a:p>
          <a:p>
            <a:r>
              <a:rPr lang="en-US" dirty="0" smtClean="0"/>
              <a:t>Professional:     32 affirmations 5 prohibitions</a:t>
            </a:r>
          </a:p>
          <a:p>
            <a:endParaRPr lang="en-US" dirty="0" smtClean="0"/>
          </a:p>
          <a:p>
            <a:r>
              <a:rPr lang="en-US" sz="1000" dirty="0" smtClean="0"/>
              <a:t>Source: Hart, B. and </a:t>
            </a:r>
            <a:r>
              <a:rPr lang="en-US" sz="1000" dirty="0" err="1" smtClean="0"/>
              <a:t>Risley</a:t>
            </a:r>
            <a:r>
              <a:rPr lang="en-US" sz="1000" dirty="0" smtClean="0"/>
              <a:t>, T.R. (1995) Meaningful Differences in the Everyday Experience of Young American Children.  Baltimore:  Paul H. Brookes</a:t>
            </a:r>
            <a:r>
              <a:rPr lang="en-US" dirty="0" smtClean="0"/>
              <a:t>.</a:t>
            </a:r>
          </a:p>
          <a:p>
            <a:endParaRPr lang="en-US" dirty="0" smtClean="0"/>
          </a:p>
          <a:p>
            <a:r>
              <a:rPr lang="en-US" b="1" i="1" dirty="0" smtClean="0"/>
              <a:t>Actual Differences in Quantity of Words Heard</a:t>
            </a:r>
          </a:p>
          <a:p>
            <a:r>
              <a:rPr lang="en-US" dirty="0" smtClean="0"/>
              <a:t>¶  In a typical hour, the average child would hear:</a:t>
            </a:r>
          </a:p>
          <a:p>
            <a:r>
              <a:rPr lang="en-US" dirty="0" smtClean="0"/>
              <a:t>Welfare:  		615 words</a:t>
            </a:r>
          </a:p>
          <a:p>
            <a:r>
              <a:rPr lang="en-US" dirty="0" smtClean="0"/>
              <a:t>Working Class:     1,251 words</a:t>
            </a:r>
          </a:p>
          <a:p>
            <a:r>
              <a:rPr lang="en-US" dirty="0" smtClean="0"/>
              <a:t>Professional:         2,153 words</a:t>
            </a:r>
          </a:p>
          <a:p>
            <a:endParaRPr lang="en-US" dirty="0" smtClean="0"/>
          </a:p>
          <a:p>
            <a:r>
              <a:rPr lang="en-US" dirty="0" err="1" smtClean="0"/>
              <a:t>Stanovich</a:t>
            </a:r>
            <a:r>
              <a:rPr lang="en-US" dirty="0" smtClean="0"/>
              <a:t>, 1986</a:t>
            </a:r>
          </a:p>
          <a:p>
            <a:endParaRPr lang="en-US" dirty="0"/>
          </a:p>
        </p:txBody>
      </p:sp>
      <p:sp>
        <p:nvSpPr>
          <p:cNvPr id="4" name="Slide Number Placeholder 3"/>
          <p:cNvSpPr>
            <a:spLocks noGrp="1"/>
          </p:cNvSpPr>
          <p:nvPr>
            <p:ph type="sldNum" sz="quarter" idx="10"/>
          </p:nvPr>
        </p:nvSpPr>
        <p:spPr/>
        <p:txBody>
          <a:bodyPr/>
          <a:lstStyle/>
          <a:p>
            <a:fld id="{A02C969E-C8F7-4D73-83BD-76769D9285F0}" type="slidenum">
              <a:rPr lang="en-US" smtClean="0"/>
              <a:pPr/>
              <a:t>17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defRPr/>
            </a:pPr>
            <a:r>
              <a:rPr lang="en-US" dirty="0" smtClean="0"/>
              <a:t>Beyond dictionary definition by teaching students to use multiple strategies to understand a word’s many meanings and applications.</a:t>
            </a:r>
          </a:p>
          <a:p>
            <a:pPr eaLnBrk="1" hangingPunct="1">
              <a:defRPr/>
            </a:pPr>
            <a:endParaRPr lang="en-US" dirty="0" smtClean="0"/>
          </a:p>
          <a:p>
            <a:pPr eaLnBrk="1" hangingPunct="1">
              <a:defRPr/>
            </a:pPr>
            <a:r>
              <a:rPr lang="en-US" dirty="0" smtClean="0"/>
              <a:t>Direct instruction offers rich information about words and their uses, provides frequent, varied opportunities for students to think about and use words, and enhances students’ language comprehension and production</a:t>
            </a:r>
          </a:p>
          <a:p>
            <a:pPr eaLnBrk="1" hangingPunct="1">
              <a:defRPr/>
            </a:pPr>
            <a:endParaRPr lang="en-US" dirty="0" smtClean="0"/>
          </a:p>
          <a:p>
            <a:pPr eaLnBrk="1" hangingPunct="1">
              <a:defRPr/>
            </a:pPr>
            <a:r>
              <a:rPr lang="en-US" dirty="0" smtClean="0"/>
              <a:t>It involves directly explaining the meanings of words along with thought-provoking, playful, and interactive follow up.</a:t>
            </a:r>
          </a:p>
          <a:p>
            <a:pPr eaLnBrk="1" hangingPunct="1">
              <a:defRPr/>
            </a:pPr>
            <a:r>
              <a:rPr lang="en-US" dirty="0" smtClean="0">
                <a:solidFill>
                  <a:srgbClr val="FFFF00"/>
                </a:solidFill>
                <a:effectLst>
                  <a:outerShdw blurRad="38100" dist="38100" dir="2700000" algn="tl">
                    <a:srgbClr val="000000"/>
                  </a:outerShdw>
                </a:effectLst>
                <a:latin typeface="Albertus Medium" pitchFamily="34" charset="0"/>
              </a:rPr>
              <a:t>Most students will need explicit and systematic instruction to build vocabulary</a:t>
            </a:r>
          </a:p>
          <a:p>
            <a:pPr eaLnBrk="1" hangingPunct="1">
              <a:defRPr/>
            </a:pPr>
            <a:endParaRPr lang="en-US" dirty="0" smtClean="0">
              <a:solidFill>
                <a:srgbClr val="FFFF00"/>
              </a:solidFill>
              <a:effectLst>
                <a:outerShdw blurRad="38100" dist="38100" dir="2700000" algn="tl">
                  <a:srgbClr val="000000"/>
                </a:outerShdw>
              </a:effectLst>
              <a:latin typeface="Albertus Medium" pitchFamily="34" charset="0"/>
            </a:endParaRPr>
          </a:p>
          <a:p>
            <a:pPr eaLnBrk="1" hangingPunct="1">
              <a:defRPr/>
            </a:pPr>
            <a:r>
              <a:rPr lang="en-US" dirty="0" smtClean="0"/>
              <a:t>Students with reading difficulties do better with emphasis on direct instruction in vocabulary meaning</a:t>
            </a:r>
          </a:p>
          <a:p>
            <a:pPr eaLnBrk="1" hangingPunct="1">
              <a:defRPr/>
            </a:pPr>
            <a:endParaRPr lang="en-US" dirty="0" smtClean="0">
              <a:solidFill>
                <a:srgbClr val="FFFF00"/>
              </a:solidFill>
              <a:effectLst>
                <a:outerShdw blurRad="38100" dist="38100" dir="2700000" algn="tl">
                  <a:srgbClr val="000000"/>
                </a:outerShdw>
              </a:effectLst>
              <a:latin typeface="Albertus Medium" pitchFamily="34" charset="0"/>
            </a:endParaRPr>
          </a:p>
          <a:p>
            <a:pPr eaLnBrk="1" hangingPunct="1">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A02C969E-C8F7-4D73-83BD-76769D9285F0}" type="slidenum">
              <a:rPr lang="en-US" smtClean="0"/>
              <a:pPr/>
              <a:t>21</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will concentrate on strategies for direct, explicit instruction as this words best for SWDs</a:t>
            </a:r>
          </a:p>
          <a:p>
            <a:endParaRPr lang="en-US" dirty="0"/>
          </a:p>
        </p:txBody>
      </p:sp>
      <p:sp>
        <p:nvSpPr>
          <p:cNvPr id="4" name="Slide Number Placeholder 3"/>
          <p:cNvSpPr>
            <a:spLocks noGrp="1"/>
          </p:cNvSpPr>
          <p:nvPr>
            <p:ph type="sldNum" sz="quarter" idx="10"/>
          </p:nvPr>
        </p:nvSpPr>
        <p:spPr/>
        <p:txBody>
          <a:bodyPr/>
          <a:lstStyle/>
          <a:p>
            <a:fld id="{A02C969E-C8F7-4D73-83BD-76769D9285F0}" type="slidenum">
              <a:rPr lang="en-US" smtClean="0"/>
              <a:pPr/>
              <a:t>22</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will be giving you strategies that incorporates these areas of direct instruction.</a:t>
            </a:r>
          </a:p>
          <a:p>
            <a:endParaRPr lang="en-US" dirty="0"/>
          </a:p>
        </p:txBody>
      </p:sp>
      <p:sp>
        <p:nvSpPr>
          <p:cNvPr id="4" name="Slide Number Placeholder 3"/>
          <p:cNvSpPr>
            <a:spLocks noGrp="1"/>
          </p:cNvSpPr>
          <p:nvPr>
            <p:ph type="sldNum" sz="quarter" idx="10"/>
          </p:nvPr>
        </p:nvSpPr>
        <p:spPr/>
        <p:txBody>
          <a:bodyPr/>
          <a:lstStyle/>
          <a:p>
            <a:fld id="{A02C969E-C8F7-4D73-83BD-76769D9285F0}" type="slidenum">
              <a:rPr lang="en-US" smtClean="0"/>
              <a:pPr/>
              <a:t>23</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0838" indent="-230838" eaLnBrk="1" hangingPunct="1"/>
            <a:r>
              <a:rPr lang="en-US" dirty="0" smtClean="0"/>
              <a:t>Teaching too many words could be overwhelming and some words may not add much to a reader’s comprehension.  Some puzzling words found in text may actually have little or no bearing on the meaning of the text or they may be defined by the wording of the sentence.</a:t>
            </a:r>
          </a:p>
          <a:p>
            <a:pPr marL="230838" indent="-230838" eaLnBrk="1" hangingPunct="1"/>
            <a:endParaRPr lang="en-US" dirty="0" smtClean="0"/>
          </a:p>
          <a:p>
            <a:pPr marL="230838" indent="-230838" eaLnBrk="1" hangingPunct="1"/>
            <a:r>
              <a:rPr lang="en-US" dirty="0" smtClean="0"/>
              <a:t>Ask the following questions when deciding which words to choose.</a:t>
            </a:r>
          </a:p>
          <a:p>
            <a:pPr marL="230838" indent="-230838" eaLnBrk="1" hangingPunct="1">
              <a:buFontTx/>
              <a:buAutoNum type="arabicParenR"/>
            </a:pPr>
            <a:r>
              <a:rPr lang="en-US" dirty="0" smtClean="0"/>
              <a:t>Are the words essential to the understanding of a selection to be read?</a:t>
            </a:r>
          </a:p>
          <a:p>
            <a:pPr marL="230838" indent="-230838" eaLnBrk="1" hangingPunct="1">
              <a:buFontTx/>
              <a:buAutoNum type="arabicParenR"/>
            </a:pPr>
            <a:r>
              <a:rPr lang="en-US" dirty="0" smtClean="0"/>
              <a:t>Are the words important because of their general utility in the language</a:t>
            </a:r>
          </a:p>
          <a:p>
            <a:pPr marL="230838" indent="-230838" eaLnBrk="1" hangingPunct="1">
              <a:buFontTx/>
              <a:buAutoNum type="arabicParenR"/>
            </a:pPr>
            <a:r>
              <a:rPr lang="en-US" dirty="0" smtClean="0"/>
              <a:t>Do the group of words have related meanings or do they relate to a specific topic</a:t>
            </a:r>
          </a:p>
          <a:p>
            <a:pPr marL="230838" indent="-230838" eaLnBrk="1" hangingPunct="1">
              <a:buFontTx/>
              <a:buAutoNum type="arabicParenR"/>
            </a:pPr>
            <a:r>
              <a:rPr lang="en-US" dirty="0" smtClean="0"/>
              <a:t>Are they commonly used words?</a:t>
            </a:r>
          </a:p>
          <a:p>
            <a:pPr marL="230838" indent="-230838" eaLnBrk="1" hangingPunct="1">
              <a:buFontTx/>
              <a:buAutoNum type="arabicParenR"/>
            </a:pPr>
            <a:r>
              <a:rPr lang="en-US" dirty="0" smtClean="0"/>
              <a:t>Are the words conceptually difficult – do they represent complex concepts that are not part of a students everyday experience?</a:t>
            </a:r>
          </a:p>
          <a:p>
            <a:endParaRPr lang="en-US" dirty="0"/>
          </a:p>
        </p:txBody>
      </p:sp>
      <p:sp>
        <p:nvSpPr>
          <p:cNvPr id="4" name="Slide Number Placeholder 3"/>
          <p:cNvSpPr>
            <a:spLocks noGrp="1"/>
          </p:cNvSpPr>
          <p:nvPr>
            <p:ph type="sldNum" sz="quarter" idx="10"/>
          </p:nvPr>
        </p:nvSpPr>
        <p:spPr/>
        <p:txBody>
          <a:bodyPr/>
          <a:lstStyle/>
          <a:p>
            <a:fld id="{A02C969E-C8F7-4D73-83BD-76769D9285F0}" type="slidenum">
              <a:rPr lang="en-US" smtClean="0"/>
              <a:pPr/>
              <a:t>24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09C14A76-536C-49AC-9559-BFE9F7E79E95}" type="datetimeFigureOut">
              <a:rPr lang="en-US" smtClean="0"/>
              <a:pPr/>
              <a:t>12/6/2011</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55FE609-708E-4DDC-83A0-78A147E54591}"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9C14A76-536C-49AC-9559-BFE9F7E79E95}" type="datetimeFigureOut">
              <a:rPr lang="en-US" smtClean="0"/>
              <a:pPr/>
              <a:t>12/6/2011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55FE609-708E-4DDC-83A0-78A147E5459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9C14A76-536C-49AC-9559-BFE9F7E79E95}" type="datetimeFigureOut">
              <a:rPr lang="en-US" smtClean="0"/>
              <a:pPr/>
              <a:t>12/6/2011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55FE609-708E-4DDC-83A0-78A147E5459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9C14A76-536C-49AC-9559-BFE9F7E79E95}" type="datetimeFigureOut">
              <a:rPr lang="en-US" smtClean="0"/>
              <a:pPr/>
              <a:t>12/6/2011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55FE609-708E-4DDC-83A0-78A147E54591}"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9C14A76-536C-49AC-9559-BFE9F7E79E95}" type="datetimeFigureOut">
              <a:rPr lang="en-US" smtClean="0"/>
              <a:pPr/>
              <a:t>12/6/2011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55FE609-708E-4DDC-83A0-78A147E54591}"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9C14A76-536C-49AC-9559-BFE9F7E79E95}" type="datetimeFigureOut">
              <a:rPr lang="en-US" smtClean="0"/>
              <a:pPr/>
              <a:t>12/6/2011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355FE609-708E-4DDC-83A0-78A147E54591}"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9C14A76-536C-49AC-9559-BFE9F7E79E95}" type="datetimeFigureOut">
              <a:rPr lang="en-US" smtClean="0"/>
              <a:pPr/>
              <a:t>12/6/2011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355FE609-708E-4DDC-83A0-78A147E5459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09C14A76-536C-49AC-9559-BFE9F7E79E95}" type="datetimeFigureOut">
              <a:rPr lang="en-US" smtClean="0"/>
              <a:pPr/>
              <a:t>12/6/2011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355FE609-708E-4DDC-83A0-78A147E54591}"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9C14A76-536C-49AC-9559-BFE9F7E79E95}" type="datetimeFigureOut">
              <a:rPr lang="en-US" smtClean="0"/>
              <a:pPr/>
              <a:t>12/6/2011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355FE609-708E-4DDC-83A0-78A147E5459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09C14A76-536C-49AC-9559-BFE9F7E79E95}" type="datetimeFigureOut">
              <a:rPr lang="en-US" smtClean="0"/>
              <a:pPr/>
              <a:t>12/6/2011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355FE609-708E-4DDC-83A0-78A147E5459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09C14A76-536C-49AC-9559-BFE9F7E79E95}" type="datetimeFigureOut">
              <a:rPr lang="en-US" smtClean="0"/>
              <a:pPr/>
              <a:t>12/6/2011</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55FE609-708E-4DDC-83A0-78A147E54591}"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9C14A76-536C-49AC-9559-BFE9F7E79E95}" type="datetimeFigureOut">
              <a:rPr lang="en-US" smtClean="0"/>
              <a:pPr/>
              <a:t>12/6/2011</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55FE609-708E-4DDC-83A0-78A147E5459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Direct Vocabulary Instruction</a:t>
            </a:r>
            <a:endParaRPr lang="en-US" dirty="0"/>
          </a:p>
        </p:txBody>
      </p:sp>
      <p:sp>
        <p:nvSpPr>
          <p:cNvPr id="3" name="Subtitle 2"/>
          <p:cNvSpPr>
            <a:spLocks noGrp="1"/>
          </p:cNvSpPr>
          <p:nvPr>
            <p:ph type="subTitle" idx="1"/>
          </p:nvPr>
        </p:nvSpPr>
        <p:spPr/>
        <p:txBody>
          <a:bodyPr>
            <a:normAutofit fontScale="92500" lnSpcReduction="20000"/>
          </a:bodyPr>
          <a:lstStyle/>
          <a:p>
            <a:r>
              <a:rPr lang="en-US" dirty="0" smtClean="0"/>
              <a:t>Facilitator: Diana DeVito</a:t>
            </a:r>
          </a:p>
          <a:p>
            <a:r>
              <a:rPr lang="en-US" dirty="0" smtClean="0"/>
              <a:t>Senior Achievement Facilitator</a:t>
            </a:r>
          </a:p>
          <a:p>
            <a:r>
              <a:rPr lang="en-US" dirty="0" smtClean="0"/>
              <a:t>ddevito@schools.nyc.gov</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There are 6 language standards in the CCSS. Standards 4,5 &amp; 6 relate to vocabulary.  Please read through the standards appropriate for your grade and highlight.</a:t>
            </a:r>
          </a:p>
          <a:p>
            <a:pPr>
              <a:buNone/>
            </a:pPr>
            <a:r>
              <a:rPr lang="en-US" dirty="0" smtClean="0"/>
              <a:t>Discussion Questions:</a:t>
            </a:r>
          </a:p>
          <a:p>
            <a:pPr marL="514350" indent="-514350">
              <a:buFont typeface="+mj-lt"/>
              <a:buAutoNum type="arabicPeriod"/>
            </a:pPr>
            <a:r>
              <a:rPr lang="en-US" dirty="0" smtClean="0"/>
              <a:t>How do we currently teach vocabulary?</a:t>
            </a:r>
          </a:p>
          <a:p>
            <a:pPr marL="514350" indent="-514350">
              <a:buFont typeface="+mj-lt"/>
              <a:buAutoNum type="arabicPeriod"/>
            </a:pPr>
            <a:r>
              <a:rPr lang="en-US" dirty="0" smtClean="0"/>
              <a:t>How do you think the new CCSS will impact the way we teach vocabulary?</a:t>
            </a:r>
          </a:p>
          <a:p>
            <a:endParaRPr lang="en-US" dirty="0"/>
          </a:p>
        </p:txBody>
      </p:sp>
      <p:sp>
        <p:nvSpPr>
          <p:cNvPr id="2" name="Title 1"/>
          <p:cNvSpPr>
            <a:spLocks noGrp="1"/>
          </p:cNvSpPr>
          <p:nvPr>
            <p:ph type="title"/>
          </p:nvPr>
        </p:nvSpPr>
        <p:spPr/>
        <p:txBody>
          <a:bodyPr/>
          <a:lstStyle/>
          <a:p>
            <a:r>
              <a:rPr lang="en-US" dirty="0" smtClean="0"/>
              <a:t>Language Standards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90000"/>
              </a:lnSpc>
              <a:buNone/>
            </a:pPr>
            <a:r>
              <a:rPr lang="en-US" dirty="0" err="1" smtClean="0"/>
              <a:t>Zlxfoevm</a:t>
            </a:r>
            <a:r>
              <a:rPr lang="en-US" dirty="0" smtClean="0"/>
              <a:t> – an underwater picture window</a:t>
            </a:r>
          </a:p>
          <a:p>
            <a:pPr>
              <a:lnSpc>
                <a:spcPct val="90000"/>
              </a:lnSpc>
              <a:buNone/>
            </a:pPr>
            <a:endParaRPr lang="en-US" dirty="0" smtClean="0"/>
          </a:p>
          <a:p>
            <a:pPr>
              <a:lnSpc>
                <a:spcPct val="90000"/>
              </a:lnSpc>
              <a:buNone/>
            </a:pPr>
            <a:r>
              <a:rPr lang="en-US" dirty="0" err="1" smtClean="0"/>
              <a:t>Blepning</a:t>
            </a:r>
            <a:r>
              <a:rPr lang="en-US" dirty="0" smtClean="0"/>
              <a:t> – use of energy underwater</a:t>
            </a:r>
          </a:p>
          <a:p>
            <a:pPr>
              <a:lnSpc>
                <a:spcPct val="90000"/>
              </a:lnSpc>
              <a:buNone/>
            </a:pPr>
            <a:endParaRPr lang="en-US" dirty="0" smtClean="0"/>
          </a:p>
          <a:p>
            <a:pPr>
              <a:lnSpc>
                <a:spcPct val="90000"/>
              </a:lnSpc>
              <a:buNone/>
            </a:pPr>
            <a:r>
              <a:rPr lang="en-US" dirty="0" err="1" smtClean="0"/>
              <a:t>Bltkelgx</a:t>
            </a:r>
            <a:r>
              <a:rPr lang="en-US" dirty="0" smtClean="0"/>
              <a:t> – residue on a person after living in</a:t>
            </a:r>
          </a:p>
          <a:p>
            <a:pPr>
              <a:lnSpc>
                <a:spcPct val="90000"/>
              </a:lnSpc>
              <a:buNone/>
            </a:pPr>
            <a:r>
              <a:rPr lang="en-US" dirty="0" smtClean="0"/>
              <a:t>                space</a:t>
            </a:r>
          </a:p>
          <a:p>
            <a:pPr>
              <a:lnSpc>
                <a:spcPct val="90000"/>
              </a:lnSpc>
              <a:buNone/>
            </a:pPr>
            <a:endParaRPr lang="en-US" dirty="0" smtClean="0"/>
          </a:p>
          <a:p>
            <a:pPr>
              <a:lnSpc>
                <a:spcPct val="90000"/>
              </a:lnSpc>
              <a:buNone/>
            </a:pPr>
            <a:r>
              <a:rPr lang="en-US" dirty="0" err="1" smtClean="0"/>
              <a:t>Spatflog</a:t>
            </a:r>
            <a:r>
              <a:rPr lang="en-US" dirty="0" smtClean="0"/>
              <a:t> – moon mining tool</a:t>
            </a:r>
            <a:endParaRPr lang="en-US" dirty="0"/>
          </a:p>
        </p:txBody>
      </p:sp>
      <p:sp>
        <p:nvSpPr>
          <p:cNvPr id="3" name="Title 2"/>
          <p:cNvSpPr>
            <a:spLocks noGrp="1"/>
          </p:cNvSpPr>
          <p:nvPr>
            <p:ph type="title"/>
          </p:nvPr>
        </p:nvSpPr>
        <p:spPr/>
        <p:txBody>
          <a:bodyPr/>
          <a:lstStyle/>
          <a:p>
            <a:r>
              <a:rPr lang="en-US" dirty="0" smtClean="0"/>
              <a:t>FUTURE TRAVEL</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buNone/>
            </a:pPr>
            <a:endParaRPr lang="en-US" dirty="0" smtClean="0"/>
          </a:p>
          <a:p>
            <a:pPr>
              <a:buNone/>
            </a:pPr>
            <a:r>
              <a:rPr lang="en-US" dirty="0" smtClean="0"/>
              <a:t>Residue </a:t>
            </a:r>
            <a:r>
              <a:rPr lang="en-US" dirty="0" smtClean="0"/>
              <a:t>on a person after living in </a:t>
            </a:r>
            <a:r>
              <a:rPr lang="en-US" dirty="0" smtClean="0"/>
              <a:t>space is called ____________.</a:t>
            </a:r>
            <a:endParaRPr lang="en-US" dirty="0" smtClean="0"/>
          </a:p>
          <a:p>
            <a:pPr>
              <a:buNone/>
            </a:pPr>
            <a:endParaRPr lang="en-US" dirty="0" smtClean="0"/>
          </a:p>
          <a:p>
            <a:pPr>
              <a:buNone/>
            </a:pPr>
            <a:r>
              <a:rPr lang="en-US" dirty="0" smtClean="0"/>
              <a:t>A Moon </a:t>
            </a:r>
            <a:r>
              <a:rPr lang="en-US" dirty="0" smtClean="0"/>
              <a:t>mining </a:t>
            </a:r>
            <a:r>
              <a:rPr lang="en-US" dirty="0" smtClean="0"/>
              <a:t>tool is called a _______.</a:t>
            </a:r>
            <a:endParaRPr lang="en-US" dirty="0" smtClean="0"/>
          </a:p>
          <a:p>
            <a:pPr>
              <a:buNone/>
            </a:pPr>
            <a:endParaRPr lang="en-US" dirty="0" smtClean="0"/>
          </a:p>
          <a:p>
            <a:pPr>
              <a:buNone/>
            </a:pPr>
            <a:r>
              <a:rPr lang="en-US" dirty="0" smtClean="0"/>
              <a:t>A ________ is an </a:t>
            </a:r>
            <a:r>
              <a:rPr lang="en-US" dirty="0" smtClean="0"/>
              <a:t>underwater picture window.</a:t>
            </a:r>
          </a:p>
          <a:p>
            <a:pPr>
              <a:buNone/>
            </a:pPr>
            <a:endParaRPr lang="en-US" dirty="0" smtClean="0"/>
          </a:p>
          <a:p>
            <a:pPr>
              <a:buNone/>
            </a:pPr>
            <a:r>
              <a:rPr lang="en-US" dirty="0" smtClean="0"/>
              <a:t>Residue on a person after living in </a:t>
            </a:r>
            <a:r>
              <a:rPr lang="en-US" dirty="0" smtClean="0"/>
              <a:t>space is called __________.</a:t>
            </a:r>
            <a:endParaRPr lang="en-US" dirty="0" smtClean="0"/>
          </a:p>
          <a:p>
            <a:endParaRPr lang="en-US" dirty="0"/>
          </a:p>
        </p:txBody>
      </p:sp>
      <p:sp>
        <p:nvSpPr>
          <p:cNvPr id="3" name="Title 2"/>
          <p:cNvSpPr>
            <a:spLocks noGrp="1"/>
          </p:cNvSpPr>
          <p:nvPr>
            <p:ph type="title"/>
          </p:nvPr>
        </p:nvSpPr>
        <p:spPr/>
        <p:txBody>
          <a:bodyPr/>
          <a:lstStyle/>
          <a:p>
            <a:r>
              <a:rPr lang="en-US" dirty="0" smtClean="0"/>
              <a:t>FUTURE TRAVEL</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When </a:t>
            </a:r>
            <a:r>
              <a:rPr lang="en-US" sz="2400" u="sng" dirty="0" smtClean="0"/>
              <a:t>explorers</a:t>
            </a:r>
            <a:r>
              <a:rPr lang="en-US" sz="2400" dirty="0" smtClean="0"/>
              <a:t> from </a:t>
            </a:r>
            <a:r>
              <a:rPr lang="en-US" sz="2400" u="sng" dirty="0" smtClean="0"/>
              <a:t>Portugal</a:t>
            </a:r>
            <a:r>
              <a:rPr lang="en-US" sz="2400" dirty="0" smtClean="0"/>
              <a:t> arrived in </a:t>
            </a:r>
            <a:r>
              <a:rPr lang="en-US" sz="2400" u="sng" dirty="0" smtClean="0"/>
              <a:t>Brazil</a:t>
            </a:r>
            <a:r>
              <a:rPr lang="en-US" sz="2400" dirty="0" smtClean="0"/>
              <a:t> in 1500, as many as 5 </a:t>
            </a:r>
            <a:r>
              <a:rPr lang="en-US" sz="2400" u="sng" dirty="0" smtClean="0"/>
              <a:t>million Native Americans </a:t>
            </a:r>
            <a:r>
              <a:rPr lang="en-US" sz="2400" dirty="0" smtClean="0"/>
              <a:t>lived there. During the 1500’s, the </a:t>
            </a:r>
            <a:r>
              <a:rPr lang="en-US" sz="2400" u="sng" dirty="0" smtClean="0"/>
              <a:t>Portuguese</a:t>
            </a:r>
            <a:r>
              <a:rPr lang="en-US" sz="2400" dirty="0" smtClean="0"/>
              <a:t> </a:t>
            </a:r>
            <a:r>
              <a:rPr lang="en-US" sz="2400" u="sng" dirty="0" smtClean="0"/>
              <a:t>established</a:t>
            </a:r>
            <a:r>
              <a:rPr lang="en-US" sz="2400" dirty="0" smtClean="0"/>
              <a:t> large </a:t>
            </a:r>
            <a:r>
              <a:rPr lang="en-US" sz="2400" u="sng" dirty="0" smtClean="0"/>
              <a:t>sugarcane</a:t>
            </a:r>
            <a:r>
              <a:rPr lang="en-US" sz="2400" dirty="0" smtClean="0"/>
              <a:t> </a:t>
            </a:r>
            <a:r>
              <a:rPr lang="en-US" sz="2400" u="sng" dirty="0" smtClean="0"/>
              <a:t>plantations</a:t>
            </a:r>
            <a:r>
              <a:rPr lang="en-US" sz="2400" dirty="0" smtClean="0"/>
              <a:t> in </a:t>
            </a:r>
            <a:r>
              <a:rPr lang="en-US" sz="2400" u="sng" dirty="0" smtClean="0"/>
              <a:t>northeastern Brazil</a:t>
            </a:r>
            <a:r>
              <a:rPr lang="en-US" sz="2400" dirty="0" smtClean="0"/>
              <a:t>. At first, they </a:t>
            </a:r>
            <a:r>
              <a:rPr lang="en-US" sz="2400" u="sng" dirty="0" smtClean="0"/>
              <a:t>enslaved Native Americans</a:t>
            </a:r>
            <a:r>
              <a:rPr lang="en-US" sz="2400" dirty="0" smtClean="0"/>
              <a:t> to work on the </a:t>
            </a:r>
            <a:r>
              <a:rPr lang="en-US" sz="2400" u="sng" dirty="0" smtClean="0"/>
              <a:t>plantations</a:t>
            </a:r>
            <a:r>
              <a:rPr lang="en-US" sz="2400" dirty="0" smtClean="0"/>
              <a:t>. Soon, however, many </a:t>
            </a:r>
            <a:r>
              <a:rPr lang="en-US" sz="2400" u="sng" dirty="0" smtClean="0"/>
              <a:t>Native Americans </a:t>
            </a:r>
            <a:r>
              <a:rPr lang="en-US" sz="2400" dirty="0" smtClean="0"/>
              <a:t>died of </a:t>
            </a:r>
            <a:r>
              <a:rPr lang="en-US" sz="2400" u="sng" dirty="0" smtClean="0"/>
              <a:t>disease</a:t>
            </a:r>
            <a:r>
              <a:rPr lang="en-US" sz="2400" dirty="0" smtClean="0"/>
              <a:t>.  The </a:t>
            </a:r>
            <a:r>
              <a:rPr lang="en-US" sz="2400" u="sng" dirty="0" smtClean="0"/>
              <a:t>plantatio</a:t>
            </a:r>
            <a:r>
              <a:rPr lang="en-US" sz="2400" dirty="0" smtClean="0"/>
              <a:t>n owners then turned to </a:t>
            </a:r>
            <a:r>
              <a:rPr lang="en-US" sz="2400" u="sng" dirty="0" smtClean="0"/>
              <a:t>Africa</a:t>
            </a:r>
            <a:r>
              <a:rPr lang="en-US" sz="2400" dirty="0" smtClean="0"/>
              <a:t> for </a:t>
            </a:r>
            <a:r>
              <a:rPr lang="en-US" sz="2400" u="sng" dirty="0" smtClean="0"/>
              <a:t>labo</a:t>
            </a:r>
            <a:r>
              <a:rPr lang="en-US" sz="2400" dirty="0" smtClean="0"/>
              <a:t>r</a:t>
            </a:r>
            <a:r>
              <a:rPr lang="en-US" dirty="0" smtClean="0"/>
              <a:t>. </a:t>
            </a:r>
            <a:r>
              <a:rPr lang="en-US" u="sng" dirty="0" smtClean="0"/>
              <a:t>Eventually, Brazil </a:t>
            </a:r>
            <a:r>
              <a:rPr lang="en-US" dirty="0" smtClean="0"/>
              <a:t>brought over more </a:t>
            </a:r>
            <a:r>
              <a:rPr lang="en-US" u="sng" dirty="0" smtClean="0"/>
              <a:t>enslaved Africans</a:t>
            </a:r>
            <a:r>
              <a:rPr lang="en-US" dirty="0" smtClean="0"/>
              <a:t> than any other North or South </a:t>
            </a:r>
            <a:r>
              <a:rPr lang="en-US" u="sng" dirty="0" smtClean="0"/>
              <a:t>American country</a:t>
            </a:r>
            <a:r>
              <a:rPr lang="en-US" dirty="0" smtClean="0"/>
              <a:t>.”</a:t>
            </a:r>
          </a:p>
          <a:p>
            <a:endParaRPr lang="en-US" dirty="0"/>
          </a:p>
        </p:txBody>
      </p:sp>
      <p:sp>
        <p:nvSpPr>
          <p:cNvPr id="3" name="Title 2"/>
          <p:cNvSpPr>
            <a:spLocks noGrp="1"/>
          </p:cNvSpPr>
          <p:nvPr>
            <p:ph type="title"/>
          </p:nvPr>
        </p:nvSpPr>
        <p:spPr/>
        <p:txBody>
          <a:bodyPr>
            <a:normAutofit fontScale="90000"/>
          </a:bodyPr>
          <a:lstStyle/>
          <a:p>
            <a:r>
              <a:rPr lang="en-US" dirty="0" smtClean="0"/>
              <a:t>Why Be Concerned About Vocabulary</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Learning words in rich contexts</a:t>
            </a:r>
          </a:p>
          <a:p>
            <a:r>
              <a:rPr lang="en-US" dirty="0" smtClean="0"/>
              <a:t>Skill in morphological analysis</a:t>
            </a:r>
          </a:p>
          <a:p>
            <a:r>
              <a:rPr lang="en-US" dirty="0" smtClean="0"/>
              <a:t>Ability to use context clues</a:t>
            </a:r>
          </a:p>
          <a:p>
            <a:r>
              <a:rPr lang="en-US" dirty="0" smtClean="0"/>
              <a:t>Repetition and multiple exposure</a:t>
            </a:r>
          </a:p>
          <a:p>
            <a:r>
              <a:rPr lang="en-US" dirty="0" smtClean="0"/>
              <a:t>Ability to associate images with words</a:t>
            </a:r>
          </a:p>
          <a:p>
            <a:endParaRPr lang="en-US" dirty="0"/>
          </a:p>
        </p:txBody>
      </p:sp>
      <p:sp>
        <p:nvSpPr>
          <p:cNvPr id="3" name="Title 2"/>
          <p:cNvSpPr>
            <a:spLocks noGrp="1"/>
          </p:cNvSpPr>
          <p:nvPr>
            <p:ph type="title"/>
          </p:nvPr>
        </p:nvSpPr>
        <p:spPr/>
        <p:txBody>
          <a:bodyPr>
            <a:normAutofit fontScale="90000"/>
          </a:bodyPr>
          <a:lstStyle/>
          <a:p>
            <a:r>
              <a:rPr lang="en-US" sz="4400" dirty="0" smtClean="0"/>
              <a:t>Five Factors Affecting Word Acquisition</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90000"/>
              </a:lnSpc>
              <a:buClr>
                <a:schemeClr val="tx1"/>
              </a:buClr>
              <a:buNone/>
            </a:pPr>
            <a:r>
              <a:rPr lang="en-US" b="1" dirty="0" smtClean="0">
                <a:latin typeface="Garamond" pitchFamily="18" charset="0"/>
              </a:rPr>
              <a:t>There are two types of vocabulary; oral and print. </a:t>
            </a:r>
          </a:p>
          <a:p>
            <a:pPr>
              <a:lnSpc>
                <a:spcPct val="90000"/>
              </a:lnSpc>
              <a:buClr>
                <a:schemeClr val="tx1"/>
              </a:buClr>
            </a:pPr>
            <a:r>
              <a:rPr lang="en-US" sz="2400" b="1" dirty="0" smtClean="0">
                <a:latin typeface="Garamond" pitchFamily="18" charset="0"/>
              </a:rPr>
              <a:t>A reader that  encounters a strange word in print can decode the word to speech, and if it is in the reader’s oral vocabulary, the reader will be able to understand it. </a:t>
            </a:r>
          </a:p>
          <a:p>
            <a:pPr>
              <a:lnSpc>
                <a:spcPct val="90000"/>
              </a:lnSpc>
              <a:buClr>
                <a:schemeClr val="tx1"/>
              </a:buClr>
            </a:pPr>
            <a:endParaRPr lang="en-US" sz="2400" b="1" dirty="0" smtClean="0">
              <a:latin typeface="Garamond" pitchFamily="18" charset="0"/>
            </a:endParaRPr>
          </a:p>
          <a:p>
            <a:pPr>
              <a:lnSpc>
                <a:spcPct val="90000"/>
              </a:lnSpc>
              <a:buClr>
                <a:schemeClr val="tx1"/>
              </a:buClr>
            </a:pPr>
            <a:r>
              <a:rPr lang="en-US" sz="2400" b="1" dirty="0" smtClean="0">
                <a:latin typeface="Garamond" pitchFamily="18" charset="0"/>
              </a:rPr>
              <a:t>If not other strategies are needed to understand meaning.</a:t>
            </a:r>
          </a:p>
          <a:p>
            <a:pPr>
              <a:lnSpc>
                <a:spcPct val="90000"/>
              </a:lnSpc>
              <a:buClr>
                <a:schemeClr val="tx1"/>
              </a:buClr>
            </a:pPr>
            <a:endParaRPr lang="en-US" sz="2400" b="1" dirty="0" smtClean="0">
              <a:latin typeface="Garamond" pitchFamily="18" charset="0"/>
            </a:endParaRPr>
          </a:p>
          <a:p>
            <a:pPr>
              <a:lnSpc>
                <a:spcPct val="90000"/>
              </a:lnSpc>
              <a:buClr>
                <a:schemeClr val="tx1"/>
              </a:buClr>
              <a:buNone/>
            </a:pPr>
            <a:r>
              <a:rPr lang="en-US" sz="2400" b="1" dirty="0" smtClean="0">
                <a:latin typeface="Garamond" pitchFamily="18" charset="0"/>
              </a:rPr>
              <a:t>Two ways of acquisition: Direct vs. Indirect</a:t>
            </a:r>
          </a:p>
          <a:p>
            <a:endParaRPr lang="en-US" dirty="0"/>
          </a:p>
        </p:txBody>
      </p:sp>
      <p:sp>
        <p:nvSpPr>
          <p:cNvPr id="3" name="Title 2"/>
          <p:cNvSpPr>
            <a:spLocks noGrp="1"/>
          </p:cNvSpPr>
          <p:nvPr>
            <p:ph type="title"/>
          </p:nvPr>
        </p:nvSpPr>
        <p:spPr/>
        <p:txBody>
          <a:bodyPr/>
          <a:lstStyle/>
          <a:p>
            <a:r>
              <a:rPr lang="en-US" sz="4400" dirty="0" smtClean="0">
                <a:solidFill>
                  <a:schemeClr val="tx1"/>
                </a:solidFill>
                <a:latin typeface="Garamond" pitchFamily="18" charset="0"/>
              </a:rPr>
              <a:t>Vocabulary</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sz="2400" dirty="0" smtClean="0"/>
              <a:t>Marzano</a:t>
            </a:r>
            <a:r>
              <a:rPr lang="en-US" sz="2400" dirty="0"/>
              <a:t> </a:t>
            </a:r>
            <a:r>
              <a:rPr lang="en-US" sz="2400" dirty="0" smtClean="0"/>
              <a:t>&amp; Pickering </a:t>
            </a:r>
            <a:r>
              <a:rPr lang="en-US" sz="2400" u="sng" dirty="0" smtClean="0"/>
              <a:t>Building Academic Vocabulary</a:t>
            </a:r>
          </a:p>
          <a:p>
            <a:pPr>
              <a:buNone/>
            </a:pPr>
            <a:r>
              <a:rPr lang="en-US" sz="2400" dirty="0" smtClean="0"/>
              <a:t>Read Chapter 1: The Need for a Program to Build Academic Vocabulary.</a:t>
            </a:r>
          </a:p>
          <a:p>
            <a:pPr marL="514350" indent="-514350">
              <a:buFont typeface="+mj-lt"/>
              <a:buAutoNum type="arabicPeriod"/>
            </a:pPr>
            <a:r>
              <a:rPr lang="en-US" dirty="0"/>
              <a:t>What Assumptions does the author of the text hold?</a:t>
            </a:r>
          </a:p>
          <a:p>
            <a:pPr marL="514350" indent="-514350">
              <a:buFont typeface="+mj-lt"/>
              <a:buAutoNum type="arabicPeriod"/>
            </a:pPr>
            <a:r>
              <a:rPr lang="en-US" dirty="0" smtClean="0"/>
              <a:t>What </a:t>
            </a:r>
            <a:r>
              <a:rPr lang="en-US" dirty="0"/>
              <a:t>do you Agree with in the text?</a:t>
            </a:r>
          </a:p>
          <a:p>
            <a:pPr marL="514350" indent="-514350">
              <a:buFont typeface="+mj-lt"/>
              <a:buAutoNum type="arabicPeriod"/>
            </a:pPr>
            <a:r>
              <a:rPr lang="en-US" dirty="0" smtClean="0"/>
              <a:t>What </a:t>
            </a:r>
            <a:r>
              <a:rPr lang="en-US" dirty="0"/>
              <a:t>do you want to Argue with in the text</a:t>
            </a:r>
            <a:r>
              <a:rPr lang="en-US" dirty="0" smtClean="0"/>
              <a:t>?</a:t>
            </a:r>
          </a:p>
          <a:p>
            <a:pPr marL="514350" indent="-514350">
              <a:buNone/>
            </a:pPr>
            <a:r>
              <a:rPr lang="en-US" dirty="0" smtClean="0"/>
              <a:t>Be prepared to share with your table partners.</a:t>
            </a:r>
            <a:endParaRPr lang="en-US" dirty="0"/>
          </a:p>
        </p:txBody>
      </p:sp>
      <p:sp>
        <p:nvSpPr>
          <p:cNvPr id="2" name="Title 1"/>
          <p:cNvSpPr>
            <a:spLocks noGrp="1"/>
          </p:cNvSpPr>
          <p:nvPr>
            <p:ph type="title"/>
          </p:nvPr>
        </p:nvSpPr>
        <p:spPr/>
        <p:txBody>
          <a:bodyPr>
            <a:normAutofit/>
          </a:bodyPr>
          <a:lstStyle/>
          <a:p>
            <a:r>
              <a:rPr lang="en-US" dirty="0" smtClean="0"/>
              <a:t>Direct Instruction of Vocabulary</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90000"/>
              </a:lnSpc>
            </a:pPr>
            <a:r>
              <a:rPr lang="en-US" sz="2400" dirty="0" smtClean="0"/>
              <a:t>The more words a child knows, the more complex text that child will be able to read.</a:t>
            </a:r>
          </a:p>
          <a:p>
            <a:pPr>
              <a:lnSpc>
                <a:spcPct val="90000"/>
              </a:lnSpc>
            </a:pPr>
            <a:r>
              <a:rPr lang="en-US" sz="2400" dirty="0" smtClean="0"/>
              <a:t>The more complex texts a child can read, the more words they will learn.</a:t>
            </a:r>
          </a:p>
          <a:p>
            <a:pPr>
              <a:lnSpc>
                <a:spcPct val="90000"/>
              </a:lnSpc>
            </a:pPr>
            <a:r>
              <a:rPr lang="en-US" sz="2400" dirty="0" smtClean="0"/>
              <a:t>The reverse is also true.</a:t>
            </a:r>
          </a:p>
          <a:p>
            <a:pPr>
              <a:lnSpc>
                <a:spcPct val="90000"/>
              </a:lnSpc>
            </a:pPr>
            <a:r>
              <a:rPr lang="en-US" sz="2400" dirty="0" smtClean="0"/>
              <a:t>Thus, the “rich get richer and the poor get poorer.”</a:t>
            </a:r>
          </a:p>
          <a:p>
            <a:endParaRPr lang="en-US" dirty="0"/>
          </a:p>
        </p:txBody>
      </p:sp>
      <p:sp>
        <p:nvSpPr>
          <p:cNvPr id="3" name="Title 2"/>
          <p:cNvSpPr>
            <a:spLocks noGrp="1"/>
          </p:cNvSpPr>
          <p:nvPr>
            <p:ph type="title"/>
          </p:nvPr>
        </p:nvSpPr>
        <p:spPr/>
        <p:txBody>
          <a:bodyPr/>
          <a:lstStyle/>
          <a:p>
            <a:r>
              <a:rPr lang="en-US" dirty="0" smtClean="0"/>
              <a:t>MATTHEW EFFECT</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90000"/>
              </a:lnSpc>
            </a:pPr>
            <a:r>
              <a:rPr lang="en-US" dirty="0" smtClean="0"/>
              <a:t>Vocabulary instruction can lead to gains in comprehension</a:t>
            </a:r>
          </a:p>
          <a:p>
            <a:pPr lvl="1">
              <a:lnSpc>
                <a:spcPct val="90000"/>
              </a:lnSpc>
            </a:pPr>
            <a:r>
              <a:rPr lang="en-US" dirty="0" smtClean="0"/>
              <a:t>Vocabulary should be taught both directly and indirectly</a:t>
            </a:r>
          </a:p>
          <a:p>
            <a:pPr lvl="1">
              <a:lnSpc>
                <a:spcPct val="90000"/>
              </a:lnSpc>
            </a:pPr>
            <a:r>
              <a:rPr lang="en-US" dirty="0" smtClean="0"/>
              <a:t>Repetition and multiple exposures to vocabulary items are important</a:t>
            </a:r>
          </a:p>
          <a:p>
            <a:pPr lvl="1">
              <a:lnSpc>
                <a:spcPct val="90000"/>
              </a:lnSpc>
            </a:pPr>
            <a:r>
              <a:rPr lang="en-US" dirty="0" smtClean="0"/>
              <a:t>Learning in rich contexts improves vocabulary</a:t>
            </a:r>
          </a:p>
          <a:p>
            <a:pPr lvl="1">
              <a:lnSpc>
                <a:spcPct val="90000"/>
              </a:lnSpc>
            </a:pPr>
            <a:r>
              <a:rPr lang="en-US" dirty="0" smtClean="0"/>
              <a:t>Incidental learning </a:t>
            </a:r>
          </a:p>
          <a:p>
            <a:pPr lvl="1">
              <a:lnSpc>
                <a:spcPct val="90000"/>
              </a:lnSpc>
            </a:pPr>
            <a:r>
              <a:rPr lang="en-US" dirty="0" smtClean="0"/>
              <a:t>Computer technology</a:t>
            </a:r>
          </a:p>
          <a:p>
            <a:endParaRPr lang="en-US" dirty="0"/>
          </a:p>
        </p:txBody>
      </p:sp>
      <p:sp>
        <p:nvSpPr>
          <p:cNvPr id="3" name="Title 2"/>
          <p:cNvSpPr>
            <a:spLocks noGrp="1"/>
          </p:cNvSpPr>
          <p:nvPr>
            <p:ph type="title"/>
          </p:nvPr>
        </p:nvSpPr>
        <p:spPr/>
        <p:txBody>
          <a:bodyPr>
            <a:normAutofit fontScale="90000"/>
          </a:bodyPr>
          <a:lstStyle/>
          <a:p>
            <a:r>
              <a:rPr lang="en-US" dirty="0" smtClean="0"/>
              <a:t>NRP findings on Vocabulary Instruction </a:t>
            </a:r>
            <a:r>
              <a:rPr lang="en-US" sz="2400" dirty="0" smtClean="0"/>
              <a:t>(2000)</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90000"/>
              </a:lnSpc>
            </a:pPr>
            <a:r>
              <a:rPr lang="en-US" sz="2400" dirty="0" smtClean="0"/>
              <a:t>Repeated, multiple exposures</a:t>
            </a:r>
          </a:p>
          <a:p>
            <a:pPr>
              <a:lnSpc>
                <a:spcPct val="90000"/>
              </a:lnSpc>
            </a:pPr>
            <a:r>
              <a:rPr lang="en-US" sz="2400" dirty="0" smtClean="0"/>
              <a:t>Rich contexts (add activities to extend use of learned words beyond the classroom and high-frequency encounters with words)</a:t>
            </a:r>
          </a:p>
          <a:p>
            <a:pPr>
              <a:lnSpc>
                <a:spcPct val="90000"/>
              </a:lnSpc>
            </a:pPr>
            <a:r>
              <a:rPr lang="en-US" sz="2400" dirty="0" smtClean="0"/>
              <a:t>Pre-Instruction of Vocabulary Words improves both word knowledge and comprehension</a:t>
            </a:r>
          </a:p>
          <a:p>
            <a:pPr>
              <a:lnSpc>
                <a:spcPct val="90000"/>
              </a:lnSpc>
            </a:pPr>
            <a:r>
              <a:rPr lang="en-US" sz="2400" dirty="0" smtClean="0"/>
              <a:t>Peer interaction</a:t>
            </a:r>
          </a:p>
          <a:p>
            <a:pPr>
              <a:lnSpc>
                <a:spcPct val="90000"/>
              </a:lnSpc>
            </a:pPr>
            <a:r>
              <a:rPr lang="en-US" sz="2400" dirty="0" smtClean="0"/>
              <a:t>Students with reading difficulties do better with emphasis on direct instruction in vocabulary meaning</a:t>
            </a:r>
          </a:p>
          <a:p>
            <a:endParaRPr lang="en-US" dirty="0"/>
          </a:p>
        </p:txBody>
      </p:sp>
      <p:sp>
        <p:nvSpPr>
          <p:cNvPr id="3" name="Title 2"/>
          <p:cNvSpPr>
            <a:spLocks noGrp="1"/>
          </p:cNvSpPr>
          <p:nvPr>
            <p:ph type="title"/>
          </p:nvPr>
        </p:nvSpPr>
        <p:spPr/>
        <p:txBody>
          <a:bodyPr>
            <a:normAutofit fontScale="90000"/>
          </a:bodyPr>
          <a:lstStyle/>
          <a:p>
            <a:r>
              <a:rPr lang="en-US" dirty="0" smtClean="0"/>
              <a:t>What instructional conditions support vocabulary learning?</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624078" indent="-514350">
              <a:buFont typeface="+mj-lt"/>
              <a:buAutoNum type="arabicPeriod"/>
            </a:pPr>
            <a:r>
              <a:rPr lang="en-US" dirty="0" smtClean="0"/>
              <a:t>Data Review</a:t>
            </a:r>
          </a:p>
          <a:p>
            <a:pPr marL="624078" indent="-514350">
              <a:buFont typeface="+mj-lt"/>
              <a:buAutoNum type="arabicPeriod"/>
            </a:pPr>
            <a:r>
              <a:rPr lang="en-US" dirty="0" smtClean="0"/>
              <a:t>Target Population and goal setting</a:t>
            </a:r>
          </a:p>
          <a:p>
            <a:pPr marL="624078" indent="-514350">
              <a:buFont typeface="+mj-lt"/>
              <a:buAutoNum type="arabicPeriod"/>
            </a:pPr>
            <a:r>
              <a:rPr lang="en-US" dirty="0" smtClean="0"/>
              <a:t>Language Standards</a:t>
            </a:r>
          </a:p>
          <a:p>
            <a:pPr marL="624078" indent="-514350">
              <a:buFont typeface="+mj-lt"/>
              <a:buAutoNum type="arabicPeriod"/>
            </a:pPr>
            <a:r>
              <a:rPr lang="en-US" dirty="0" smtClean="0"/>
              <a:t>Direct Instruction of Vocabulary (3 A’s protocol)</a:t>
            </a:r>
          </a:p>
          <a:p>
            <a:pPr marL="624078" indent="-514350">
              <a:buFont typeface="+mj-lt"/>
              <a:buAutoNum type="arabicPeriod"/>
            </a:pPr>
            <a:r>
              <a:rPr lang="en-US" dirty="0" smtClean="0"/>
              <a:t>Three Tiers of Vocabulary</a:t>
            </a:r>
          </a:p>
          <a:p>
            <a:pPr marL="624078" indent="-514350">
              <a:buFont typeface="+mj-lt"/>
              <a:buAutoNum type="arabicPeriod"/>
            </a:pPr>
            <a:r>
              <a:rPr lang="en-US" dirty="0" smtClean="0"/>
              <a:t>Instructional Shift 6</a:t>
            </a:r>
          </a:p>
          <a:p>
            <a:pPr marL="624078" indent="-514350">
              <a:buFont typeface="+mj-lt"/>
              <a:buAutoNum type="arabicPeriod"/>
            </a:pPr>
            <a:r>
              <a:rPr lang="en-US" dirty="0" smtClean="0"/>
              <a:t>Non-linguistic representations (3 Levels of Text protocol)</a:t>
            </a:r>
          </a:p>
          <a:p>
            <a:pPr marL="624078" indent="-514350">
              <a:buFont typeface="+mj-lt"/>
              <a:buAutoNum type="arabicPeriod"/>
            </a:pPr>
            <a:r>
              <a:rPr lang="en-US" dirty="0" smtClean="0"/>
              <a:t>Word Box &amp; Root Word Chart Application</a:t>
            </a:r>
          </a:p>
          <a:p>
            <a:pPr marL="624078" indent="-514350">
              <a:buFont typeface="+mj-lt"/>
              <a:buAutoNum type="arabicPeriod"/>
            </a:pPr>
            <a:r>
              <a:rPr lang="en-US" dirty="0" smtClean="0"/>
              <a:t>Review Activities and Games</a:t>
            </a:r>
          </a:p>
          <a:p>
            <a:pPr marL="624078" indent="-514350">
              <a:buFont typeface="+mj-lt"/>
              <a:buAutoNum type="arabicPeriod"/>
            </a:pPr>
            <a:r>
              <a:rPr lang="en-US" smtClean="0"/>
              <a:t> </a:t>
            </a:r>
            <a:r>
              <a:rPr lang="en-US" dirty="0" smtClean="0"/>
              <a:t>Lesson Planning and Look </a:t>
            </a:r>
            <a:r>
              <a:rPr lang="en-US" dirty="0" err="1" smtClean="0"/>
              <a:t>Fors</a:t>
            </a:r>
            <a:endParaRPr lang="en-US" dirty="0"/>
          </a:p>
        </p:txBody>
      </p:sp>
      <p:sp>
        <p:nvSpPr>
          <p:cNvPr id="3" name="Title 2"/>
          <p:cNvSpPr>
            <a:spLocks noGrp="1"/>
          </p:cNvSpPr>
          <p:nvPr>
            <p:ph type="title"/>
          </p:nvPr>
        </p:nvSpPr>
        <p:spPr/>
        <p:txBody>
          <a:bodyPr/>
          <a:lstStyle/>
          <a:p>
            <a:r>
              <a:rPr lang="en-US" dirty="0" smtClean="0"/>
              <a:t>Agenda</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514350" indent="-514350">
              <a:buFontTx/>
              <a:buAutoNum type="arabicParenR"/>
            </a:pPr>
            <a:r>
              <a:rPr lang="en-US" sz="2800" dirty="0" smtClean="0"/>
              <a:t>Provide a description, explanation, or example of the new term.</a:t>
            </a:r>
          </a:p>
          <a:p>
            <a:pPr marL="514350" indent="-514350">
              <a:buFontTx/>
              <a:buAutoNum type="arabicParenR"/>
            </a:pPr>
            <a:r>
              <a:rPr lang="en-US" sz="2800" dirty="0" smtClean="0"/>
              <a:t>Ask students to restate the description, explanation, or example in their own words.</a:t>
            </a:r>
          </a:p>
          <a:p>
            <a:pPr marL="514350" indent="-514350">
              <a:buFontTx/>
              <a:buAutoNum type="arabicParenR"/>
            </a:pPr>
            <a:r>
              <a:rPr lang="en-US" sz="2800" dirty="0" smtClean="0"/>
              <a:t>Ask students to construct a picture, symbol, or graphic representing the term.</a:t>
            </a:r>
          </a:p>
          <a:p>
            <a:pPr marL="514350" indent="-514350">
              <a:buFontTx/>
              <a:buAutoNum type="arabicParenR"/>
            </a:pPr>
            <a:r>
              <a:rPr lang="en-US" sz="2800" dirty="0" smtClean="0"/>
              <a:t>Engage students periodically in activities that help them add to their knowledge of the terms in their notebooks</a:t>
            </a:r>
          </a:p>
          <a:p>
            <a:pPr marL="514350" indent="-514350">
              <a:buFontTx/>
              <a:buAutoNum type="arabicParenR"/>
            </a:pPr>
            <a:r>
              <a:rPr lang="en-US" sz="2800" dirty="0" smtClean="0"/>
              <a:t>Periodically ask students to discuss the terms with one another.</a:t>
            </a:r>
          </a:p>
          <a:p>
            <a:pPr marL="514350" indent="-514350">
              <a:buFontTx/>
              <a:buAutoNum type="arabicParenR"/>
            </a:pPr>
            <a:r>
              <a:rPr lang="en-US" sz="2800" dirty="0" smtClean="0"/>
              <a:t>Involve students periodically in games that allow them to play with terms.</a:t>
            </a:r>
          </a:p>
          <a:p>
            <a:endParaRPr lang="en-US" dirty="0"/>
          </a:p>
        </p:txBody>
      </p:sp>
      <p:sp>
        <p:nvSpPr>
          <p:cNvPr id="3" name="Title 2"/>
          <p:cNvSpPr>
            <a:spLocks noGrp="1"/>
          </p:cNvSpPr>
          <p:nvPr>
            <p:ph type="title"/>
          </p:nvPr>
        </p:nvSpPr>
        <p:spPr/>
        <p:txBody>
          <a:bodyPr/>
          <a:lstStyle/>
          <a:p>
            <a:r>
              <a:rPr lang="en-US" dirty="0" smtClean="0"/>
              <a:t>A Six-Step Process</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Produces deep understanding of the various forms, definitions and connotations of words</a:t>
            </a:r>
          </a:p>
          <a:p>
            <a:r>
              <a:rPr lang="en-US" sz="2400" dirty="0" smtClean="0"/>
              <a:t>Wide reading – to practice strategies learned by introducing students to rich and varied uses of known and unknown words</a:t>
            </a:r>
          </a:p>
          <a:p>
            <a:r>
              <a:rPr lang="en-US" sz="2400" dirty="0" smtClean="0"/>
              <a:t>Helps see authentic uses of words</a:t>
            </a:r>
          </a:p>
          <a:p>
            <a:r>
              <a:rPr lang="en-US" sz="2400" dirty="0" smtClean="0"/>
              <a:t>Entails working with smaller groups of words and derivations on a regular basis</a:t>
            </a:r>
          </a:p>
          <a:p>
            <a:r>
              <a:rPr lang="en-US" sz="2400" dirty="0" smtClean="0"/>
              <a:t>Goes beyond the dictionary definition</a:t>
            </a:r>
          </a:p>
          <a:p>
            <a:endParaRPr lang="en-US" dirty="0"/>
          </a:p>
        </p:txBody>
      </p:sp>
      <p:sp>
        <p:nvSpPr>
          <p:cNvPr id="3" name="Title 2"/>
          <p:cNvSpPr>
            <a:spLocks noGrp="1"/>
          </p:cNvSpPr>
          <p:nvPr>
            <p:ph type="title"/>
          </p:nvPr>
        </p:nvSpPr>
        <p:spPr/>
        <p:txBody>
          <a:bodyPr/>
          <a:lstStyle/>
          <a:p>
            <a:r>
              <a:rPr lang="en-US" dirty="0" smtClean="0"/>
              <a:t>Direct Instruction</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90000"/>
              </a:lnSpc>
            </a:pPr>
            <a:r>
              <a:rPr lang="en-US" dirty="0" smtClean="0"/>
              <a:t>Describe words</a:t>
            </a:r>
          </a:p>
          <a:p>
            <a:pPr>
              <a:lnSpc>
                <a:spcPct val="90000"/>
              </a:lnSpc>
            </a:pPr>
            <a:r>
              <a:rPr lang="en-US" dirty="0" smtClean="0"/>
              <a:t>Support words with visual aids</a:t>
            </a:r>
          </a:p>
          <a:p>
            <a:pPr>
              <a:lnSpc>
                <a:spcPct val="90000"/>
              </a:lnSpc>
            </a:pPr>
            <a:r>
              <a:rPr lang="en-US" dirty="0" smtClean="0"/>
              <a:t>Connect words to students’ lives</a:t>
            </a:r>
          </a:p>
          <a:p>
            <a:pPr>
              <a:lnSpc>
                <a:spcPct val="90000"/>
              </a:lnSpc>
            </a:pPr>
            <a:r>
              <a:rPr lang="en-US" dirty="0" smtClean="0"/>
              <a:t>Illustrate words with anecdotes</a:t>
            </a:r>
          </a:p>
          <a:p>
            <a:pPr>
              <a:lnSpc>
                <a:spcPct val="90000"/>
              </a:lnSpc>
            </a:pPr>
            <a:r>
              <a:rPr lang="en-US" dirty="0" smtClean="0"/>
              <a:t>Make associations</a:t>
            </a:r>
          </a:p>
          <a:p>
            <a:pPr>
              <a:lnSpc>
                <a:spcPct val="90000"/>
              </a:lnSpc>
            </a:pPr>
            <a:r>
              <a:rPr lang="en-US" dirty="0" smtClean="0"/>
              <a:t>Give definitions</a:t>
            </a:r>
          </a:p>
          <a:p>
            <a:pPr>
              <a:lnSpc>
                <a:spcPct val="90000"/>
              </a:lnSpc>
            </a:pPr>
            <a:r>
              <a:rPr lang="en-US" dirty="0" smtClean="0"/>
              <a:t>Compare and contrast words, their roots and definition</a:t>
            </a:r>
          </a:p>
          <a:p>
            <a:endParaRPr lang="en-US" dirty="0"/>
          </a:p>
        </p:txBody>
      </p:sp>
      <p:sp>
        <p:nvSpPr>
          <p:cNvPr id="3" name="Title 2"/>
          <p:cNvSpPr>
            <a:spLocks noGrp="1"/>
          </p:cNvSpPr>
          <p:nvPr>
            <p:ph type="title"/>
          </p:nvPr>
        </p:nvSpPr>
        <p:spPr/>
        <p:txBody>
          <a:bodyPr/>
          <a:lstStyle/>
          <a:p>
            <a:r>
              <a:rPr lang="en-US" dirty="0" smtClean="0"/>
              <a:t>Direct Instruction</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Question word meanings in context</a:t>
            </a:r>
          </a:p>
          <a:p>
            <a:r>
              <a:rPr lang="en-US" dirty="0" smtClean="0"/>
              <a:t>Chart word characteristics</a:t>
            </a:r>
          </a:p>
          <a:p>
            <a:r>
              <a:rPr lang="en-US" dirty="0" smtClean="0"/>
              <a:t>Rephrase sentences</a:t>
            </a:r>
          </a:p>
          <a:p>
            <a:r>
              <a:rPr lang="en-US" dirty="0" smtClean="0"/>
              <a:t>Analyze sentence and word structures</a:t>
            </a:r>
          </a:p>
          <a:p>
            <a:r>
              <a:rPr lang="en-US" dirty="0" smtClean="0"/>
              <a:t>Provide tactile examples</a:t>
            </a:r>
          </a:p>
          <a:p>
            <a:r>
              <a:rPr lang="en-US" dirty="0" smtClean="0"/>
              <a:t>Give examples of correct and incorrect usage.</a:t>
            </a:r>
          </a:p>
          <a:p>
            <a:endParaRPr lang="en-US" dirty="0"/>
          </a:p>
        </p:txBody>
      </p:sp>
      <p:sp>
        <p:nvSpPr>
          <p:cNvPr id="3" name="Title 2"/>
          <p:cNvSpPr>
            <a:spLocks noGrp="1"/>
          </p:cNvSpPr>
          <p:nvPr>
            <p:ph type="title"/>
          </p:nvPr>
        </p:nvSpPr>
        <p:spPr/>
        <p:txBody>
          <a:bodyPr/>
          <a:lstStyle/>
          <a:p>
            <a:r>
              <a:rPr lang="en-US" dirty="0" smtClean="0"/>
              <a:t>Direct Instruction</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609600" indent="-609600">
              <a:buFontTx/>
              <a:buAutoNum type="arabicPeriod"/>
            </a:pPr>
            <a:r>
              <a:rPr lang="en-US" sz="2400" dirty="0" smtClean="0"/>
              <a:t>Teach words that are essential for understanding.</a:t>
            </a:r>
          </a:p>
          <a:p>
            <a:pPr marL="609600" indent="-609600">
              <a:buFontTx/>
              <a:buAutoNum type="arabicPeriod"/>
            </a:pPr>
            <a:endParaRPr lang="en-US" sz="2400" dirty="0" smtClean="0"/>
          </a:p>
          <a:p>
            <a:pPr marL="609600" indent="-609600">
              <a:buFontTx/>
              <a:buAutoNum type="arabicPeriod" startAt="2"/>
            </a:pPr>
            <a:r>
              <a:rPr lang="en-US" sz="2400" dirty="0" smtClean="0"/>
              <a:t>Teach words that are common or</a:t>
            </a:r>
          </a:p>
          <a:p>
            <a:pPr marL="609600" indent="-609600"/>
            <a:r>
              <a:rPr lang="en-US" sz="2400" dirty="0" smtClean="0"/>
              <a:t>      generally useful for students to know.</a:t>
            </a:r>
          </a:p>
          <a:p>
            <a:endParaRPr lang="en-US" dirty="0"/>
          </a:p>
        </p:txBody>
      </p:sp>
      <p:sp>
        <p:nvSpPr>
          <p:cNvPr id="3" name="Title 2"/>
          <p:cNvSpPr>
            <a:spLocks noGrp="1"/>
          </p:cNvSpPr>
          <p:nvPr>
            <p:ph type="title"/>
          </p:nvPr>
        </p:nvSpPr>
        <p:spPr/>
        <p:txBody>
          <a:bodyPr/>
          <a:lstStyle/>
          <a:p>
            <a:r>
              <a:rPr lang="en-US" dirty="0" smtClean="0"/>
              <a:t>Selecting Words For Instruction</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Read through the Handout entitled “Three tiers of Vocabulary and Education” by T. Hutton, M.S.</a:t>
            </a:r>
          </a:p>
          <a:p>
            <a:pPr>
              <a:buNone/>
            </a:pPr>
            <a:endParaRPr lang="en-US" dirty="0" smtClean="0"/>
          </a:p>
          <a:p>
            <a:pPr>
              <a:buNone/>
            </a:pPr>
            <a:r>
              <a:rPr lang="en-US" dirty="0" smtClean="0"/>
              <a:t>Have a discussion with your table mates about where the focus on  vocabulary instruction has been up to now.</a:t>
            </a:r>
            <a:endParaRPr lang="en-US" dirty="0"/>
          </a:p>
        </p:txBody>
      </p:sp>
      <p:sp>
        <p:nvSpPr>
          <p:cNvPr id="2" name="Title 1"/>
          <p:cNvSpPr>
            <a:spLocks noGrp="1"/>
          </p:cNvSpPr>
          <p:nvPr>
            <p:ph type="title"/>
          </p:nvPr>
        </p:nvSpPr>
        <p:spPr/>
        <p:txBody>
          <a:bodyPr>
            <a:normAutofit fontScale="90000"/>
          </a:bodyPr>
          <a:lstStyle/>
          <a:p>
            <a:r>
              <a:rPr lang="en-US" dirty="0" smtClean="0"/>
              <a:t>Three Tiers of Vocabulary Development</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Tx/>
              <a:buNone/>
            </a:pPr>
            <a:r>
              <a:rPr lang="en-US" dirty="0" smtClean="0"/>
              <a:t>Tier I -- the most basic words (e.g., </a:t>
            </a:r>
            <a:r>
              <a:rPr lang="en-US" i="1" dirty="0" smtClean="0"/>
              <a:t>talk, play, sad</a:t>
            </a:r>
            <a:r>
              <a:rPr lang="en-US" dirty="0" smtClean="0"/>
              <a:t>)</a:t>
            </a:r>
          </a:p>
          <a:p>
            <a:pPr>
              <a:buFontTx/>
              <a:buNone/>
            </a:pPr>
            <a:endParaRPr lang="en-US" dirty="0" smtClean="0"/>
          </a:p>
          <a:p>
            <a:pPr>
              <a:buFontTx/>
              <a:buNone/>
            </a:pPr>
            <a:r>
              <a:rPr lang="en-US" dirty="0" smtClean="0"/>
              <a:t>&gt;	Rarely require instruction in meanings in school, except for English learners</a:t>
            </a:r>
          </a:p>
          <a:p>
            <a:endParaRPr lang="en-US" dirty="0"/>
          </a:p>
        </p:txBody>
      </p:sp>
      <p:sp>
        <p:nvSpPr>
          <p:cNvPr id="3" name="Title 2"/>
          <p:cNvSpPr>
            <a:spLocks noGrp="1"/>
          </p:cNvSpPr>
          <p:nvPr>
            <p:ph type="title"/>
          </p:nvPr>
        </p:nvSpPr>
        <p:spPr/>
        <p:txBody>
          <a:bodyPr/>
          <a:lstStyle/>
          <a:p>
            <a:r>
              <a:rPr lang="en-US" dirty="0" smtClean="0"/>
              <a:t>Tier 1 Vocabulary</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Tx/>
              <a:buNone/>
            </a:pPr>
            <a:r>
              <a:rPr lang="en-US" dirty="0" smtClean="0"/>
              <a:t>Second Tier: High-frequency words for mature literate individuals; found across a great range of domains (e.g., </a:t>
            </a:r>
            <a:r>
              <a:rPr lang="en-US" i="1" dirty="0" smtClean="0"/>
              <a:t>vocabulary, ability, suggestion, transform</a:t>
            </a:r>
            <a:r>
              <a:rPr lang="en-US" dirty="0" smtClean="0"/>
              <a:t>)</a:t>
            </a:r>
          </a:p>
          <a:p>
            <a:pPr>
              <a:buFontTx/>
              <a:buNone/>
            </a:pPr>
            <a:r>
              <a:rPr lang="en-US" dirty="0" smtClean="0"/>
              <a:t>&gt;	Teach explicitly because these words tremendously expand student vocabulary/comprehension capabilities</a:t>
            </a:r>
          </a:p>
          <a:p>
            <a:endParaRPr lang="en-US" dirty="0"/>
          </a:p>
        </p:txBody>
      </p:sp>
      <p:sp>
        <p:nvSpPr>
          <p:cNvPr id="3" name="Title 2"/>
          <p:cNvSpPr>
            <a:spLocks noGrp="1"/>
          </p:cNvSpPr>
          <p:nvPr>
            <p:ph type="title"/>
          </p:nvPr>
        </p:nvSpPr>
        <p:spPr/>
        <p:txBody>
          <a:bodyPr/>
          <a:lstStyle/>
          <a:p>
            <a:r>
              <a:rPr lang="en-US" dirty="0" smtClean="0"/>
              <a:t>Tier  2 Words</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Tx/>
              <a:buNone/>
            </a:pPr>
            <a:r>
              <a:rPr lang="en-US" dirty="0" smtClean="0"/>
              <a:t>Third Tier: Low frequency words; frequently limited to specific domains (e.g., </a:t>
            </a:r>
            <a:r>
              <a:rPr lang="en-US" i="1" dirty="0" smtClean="0"/>
              <a:t>genotype, rectilinear, isotope</a:t>
            </a:r>
            <a:r>
              <a:rPr lang="en-US" dirty="0" smtClean="0"/>
              <a:t>)</a:t>
            </a:r>
          </a:p>
          <a:p>
            <a:pPr>
              <a:buFontTx/>
              <a:buNone/>
            </a:pPr>
            <a:r>
              <a:rPr lang="en-US" dirty="0" smtClean="0"/>
              <a:t>&gt;	Usually need to be pre-taught in order to help students to understand the selection</a:t>
            </a:r>
          </a:p>
          <a:p>
            <a:endParaRPr lang="en-US" dirty="0"/>
          </a:p>
        </p:txBody>
      </p:sp>
      <p:sp>
        <p:nvSpPr>
          <p:cNvPr id="3" name="Title 2"/>
          <p:cNvSpPr>
            <a:spLocks noGrp="1"/>
          </p:cNvSpPr>
          <p:nvPr>
            <p:ph type="title"/>
          </p:nvPr>
        </p:nvSpPr>
        <p:spPr/>
        <p:txBody>
          <a:bodyPr/>
          <a:lstStyle/>
          <a:p>
            <a:r>
              <a:rPr lang="en-US" dirty="0" smtClean="0"/>
              <a:t>Tier 3 Words</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Provide opportunities for extensive reading</a:t>
            </a:r>
          </a:p>
          <a:p>
            <a:r>
              <a:rPr lang="en-US" dirty="0" smtClean="0"/>
              <a:t>Teach words in related clusters</a:t>
            </a:r>
          </a:p>
          <a:p>
            <a:r>
              <a:rPr lang="en-US" dirty="0" smtClean="0"/>
              <a:t>Provide multiple opportunities for active student involvement with new words</a:t>
            </a:r>
          </a:p>
          <a:p>
            <a:r>
              <a:rPr lang="en-US" dirty="0" smtClean="0"/>
              <a:t>Provide opportunities for students to use words in a meaningful way</a:t>
            </a:r>
          </a:p>
          <a:p>
            <a:r>
              <a:rPr lang="en-US" dirty="0" smtClean="0"/>
              <a:t>Use of concrete contexts to illustrate denotation</a:t>
            </a:r>
          </a:p>
          <a:p>
            <a:endParaRPr lang="en-US" dirty="0"/>
          </a:p>
        </p:txBody>
      </p:sp>
      <p:sp>
        <p:nvSpPr>
          <p:cNvPr id="3" name="Title 2"/>
          <p:cNvSpPr>
            <a:spLocks noGrp="1"/>
          </p:cNvSpPr>
          <p:nvPr>
            <p:ph type="title"/>
          </p:nvPr>
        </p:nvSpPr>
        <p:spPr/>
        <p:txBody>
          <a:bodyPr>
            <a:normAutofit fontScale="90000"/>
          </a:bodyPr>
          <a:lstStyle/>
          <a:p>
            <a:r>
              <a:rPr lang="en-US" sz="4400" dirty="0" smtClean="0"/>
              <a:t>Guidelines For Vocabulary Instruction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524000"/>
            <a:ext cx="8229600" cy="4525963"/>
          </a:xfrm>
        </p:spPr>
        <p:txBody>
          <a:bodyPr>
            <a:normAutofit/>
          </a:bodyPr>
          <a:lstStyle/>
          <a:p>
            <a:pPr>
              <a:buNone/>
            </a:pPr>
            <a:endParaRPr lang="en-US" dirty="0"/>
          </a:p>
          <a:p>
            <a:pPr>
              <a:buNone/>
            </a:pPr>
            <a:endParaRPr lang="en-US" dirty="0"/>
          </a:p>
        </p:txBody>
      </p:sp>
      <p:sp>
        <p:nvSpPr>
          <p:cNvPr id="2" name="Title 1"/>
          <p:cNvSpPr>
            <a:spLocks noGrp="1"/>
          </p:cNvSpPr>
          <p:nvPr>
            <p:ph type="title"/>
          </p:nvPr>
        </p:nvSpPr>
        <p:spPr/>
        <p:txBody>
          <a:bodyPr>
            <a:normAutofit fontScale="90000"/>
          </a:bodyPr>
          <a:lstStyle/>
          <a:p>
            <a:r>
              <a:rPr lang="en-US" dirty="0" smtClean="0"/>
              <a:t/>
            </a:r>
            <a:br>
              <a:rPr lang="en-US" dirty="0" smtClean="0"/>
            </a:br>
            <a:r>
              <a:rPr lang="en-US" sz="3100" dirty="0" smtClean="0"/>
              <a:t>NYC Results on the NYS 2006-2011 ELA Test</a:t>
            </a:r>
            <a:r>
              <a:rPr lang="en-US" sz="2700" dirty="0" smtClean="0"/>
              <a:t/>
            </a:r>
            <a:br>
              <a:rPr lang="en-US" sz="2700" dirty="0" smtClean="0"/>
            </a:br>
            <a:r>
              <a:rPr lang="en-US" sz="1600" dirty="0" smtClean="0"/>
              <a:t>http://schools.nyc.gov/Accountability/data/TestResults/default.h</a:t>
            </a:r>
            <a:r>
              <a:rPr lang="en-US" sz="1800" dirty="0" smtClean="0"/>
              <a:t>tm</a:t>
            </a:r>
            <a:endParaRPr lang="en-US" sz="1800" dirty="0"/>
          </a:p>
        </p:txBody>
      </p:sp>
      <p:graphicFrame>
        <p:nvGraphicFramePr>
          <p:cNvPr id="4" name="Table 3"/>
          <p:cNvGraphicFramePr>
            <a:graphicFrameLocks noGrp="1"/>
          </p:cNvGraphicFramePr>
          <p:nvPr/>
        </p:nvGraphicFramePr>
        <p:xfrm>
          <a:off x="533400" y="1904999"/>
          <a:ext cx="7010400" cy="2991396"/>
        </p:xfrm>
        <a:graphic>
          <a:graphicData uri="http://schemas.openxmlformats.org/drawingml/2006/table">
            <a:tbl>
              <a:tblPr firstRow="1" bandRow="1">
                <a:tableStyleId>{5C22544A-7EE6-4342-B048-85BDC9FD1C3A}</a:tableStyleId>
              </a:tblPr>
              <a:tblGrid>
                <a:gridCol w="609600"/>
                <a:gridCol w="792480"/>
                <a:gridCol w="701040"/>
                <a:gridCol w="701040"/>
                <a:gridCol w="701040"/>
                <a:gridCol w="701040"/>
                <a:gridCol w="701040"/>
                <a:gridCol w="701040"/>
                <a:gridCol w="701040"/>
                <a:gridCol w="701040"/>
              </a:tblGrid>
              <a:tr h="721723">
                <a:tc>
                  <a:txBody>
                    <a:bodyPr/>
                    <a:lstStyle/>
                    <a:p>
                      <a:r>
                        <a:rPr lang="en-US" sz="1600" dirty="0" smtClean="0">
                          <a:solidFill>
                            <a:schemeClr val="tx1"/>
                          </a:solidFill>
                        </a:rPr>
                        <a:t>Grade</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1"/>
                          </a:solidFill>
                        </a:rPr>
                        <a:t>Year</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smtClean="0">
                          <a:solidFill>
                            <a:schemeClr val="tx1"/>
                          </a:solidFill>
                        </a:rPr>
                        <a:t># Tested</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smtClean="0">
                          <a:solidFill>
                            <a:schemeClr val="tx1"/>
                          </a:solidFill>
                        </a:rPr>
                        <a:t>Mean SS</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smtClean="0">
                          <a:solidFill>
                            <a:schemeClr val="tx1"/>
                          </a:solidFill>
                        </a:rPr>
                        <a:t>L1#</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smtClean="0">
                          <a:solidFill>
                            <a:schemeClr val="tx1"/>
                          </a:solidFill>
                        </a:rPr>
                        <a:t>L1%</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smtClean="0">
                          <a:solidFill>
                            <a:schemeClr val="tx1"/>
                          </a:solidFill>
                        </a:rPr>
                        <a:t>L2#</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smtClean="0">
                          <a:solidFill>
                            <a:schemeClr val="tx1"/>
                          </a:solidFill>
                        </a:rPr>
                        <a:t>L2%</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smtClean="0">
                          <a:solidFill>
                            <a:schemeClr val="tx1"/>
                          </a:solidFill>
                        </a:rPr>
                        <a:t>L3&amp;4 #</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smtClean="0">
                          <a:solidFill>
                            <a:schemeClr val="tx1"/>
                          </a:solidFill>
                        </a:rPr>
                        <a:t>L3&amp;4%</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09452">
                <a:tc>
                  <a:txBody>
                    <a:bodyPr/>
                    <a:lstStyle/>
                    <a:p>
                      <a:r>
                        <a:rPr lang="en-US" sz="1400" dirty="0" smtClean="0">
                          <a:solidFill>
                            <a:schemeClr val="tx1"/>
                          </a:solidFill>
                        </a:rPr>
                        <a:t>6</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2011</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32</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642</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18</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56</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9</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28</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5</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16</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09452">
                <a:tc>
                  <a:txBody>
                    <a:bodyPr/>
                    <a:lstStyle/>
                    <a:p>
                      <a:r>
                        <a:rPr lang="en-US" sz="1400" dirty="0" smtClean="0">
                          <a:solidFill>
                            <a:schemeClr val="tx1"/>
                          </a:solidFill>
                        </a:rPr>
                        <a:t>7</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2011</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94</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647</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26</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28</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61</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65</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7</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7</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09452">
                <a:tc>
                  <a:txBody>
                    <a:bodyPr/>
                    <a:lstStyle/>
                    <a:p>
                      <a:r>
                        <a:rPr lang="en-US" sz="1400" dirty="0" smtClean="0">
                          <a:solidFill>
                            <a:schemeClr val="tx1"/>
                          </a:solidFill>
                        </a:rPr>
                        <a:t>8</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2011</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79</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639</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16</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20</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57</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72</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6</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8</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721723">
                <a:tc>
                  <a:txBody>
                    <a:bodyPr/>
                    <a:lstStyle/>
                    <a:p>
                      <a:r>
                        <a:rPr lang="en-US" sz="1400" dirty="0" smtClean="0">
                          <a:solidFill>
                            <a:schemeClr val="tx1"/>
                          </a:solidFill>
                        </a:rPr>
                        <a:t>All</a:t>
                      </a:r>
                      <a:r>
                        <a:rPr lang="en-US" sz="1400" baseline="0" dirty="0" smtClean="0">
                          <a:solidFill>
                            <a:schemeClr val="tx1"/>
                          </a:solidFill>
                        </a:rPr>
                        <a:t> </a:t>
                      </a:r>
                    </a:p>
                    <a:p>
                      <a:r>
                        <a:rPr lang="en-US" sz="1400" baseline="0" dirty="0" smtClean="0">
                          <a:solidFill>
                            <a:schemeClr val="tx1"/>
                          </a:solidFill>
                        </a:rPr>
                        <a:t>Grades</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2011</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205</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643</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60</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29</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72</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62</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18</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solidFill>
                            <a:schemeClr val="tx1"/>
                          </a:solidFill>
                        </a:rPr>
                        <a:t>9</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5" name="TextBox 4"/>
          <p:cNvSpPr txBox="1"/>
          <p:nvPr/>
        </p:nvSpPr>
        <p:spPr>
          <a:xfrm>
            <a:off x="533400" y="5334000"/>
            <a:ext cx="7086600" cy="923330"/>
          </a:xfrm>
          <a:prstGeom prst="rect">
            <a:avLst/>
          </a:prstGeom>
          <a:noFill/>
        </p:spPr>
        <p:txBody>
          <a:bodyPr wrap="square" rtlCol="0">
            <a:spAutoFit/>
          </a:bodyPr>
          <a:lstStyle/>
          <a:p>
            <a:r>
              <a:rPr lang="en-US" dirty="0" smtClean="0"/>
              <a:t>Please review this data table  for your grade and identify any trends that you see.  Create a chart or table on the chart paper and be ready to share grade wide trends with the school.  </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Provide opportunities for students to connect new words/concepts to those already known</a:t>
            </a:r>
          </a:p>
          <a:p>
            <a:r>
              <a:rPr lang="en-US" dirty="0" smtClean="0"/>
              <a:t>Explicit concept instruction (shown in DVD)</a:t>
            </a:r>
          </a:p>
          <a:p>
            <a:r>
              <a:rPr lang="en-US" dirty="0" smtClean="0"/>
              <a:t>Allow students to choose words too</a:t>
            </a:r>
          </a:p>
          <a:p>
            <a:r>
              <a:rPr lang="en-US" dirty="0" smtClean="0"/>
              <a:t>Reserve time for vocabulary building (3 x week for 10-15 minutes</a:t>
            </a:r>
            <a:r>
              <a:rPr lang="en-US" sz="1800" dirty="0" smtClean="0"/>
              <a:t>)(Laura Robb, 1999: </a:t>
            </a:r>
            <a:r>
              <a:rPr lang="en-US" sz="1800" i="1" dirty="0" smtClean="0"/>
              <a:t>Easy Mini-Lessons for Building Vocabulary</a:t>
            </a:r>
            <a:r>
              <a:rPr lang="en-US" sz="1800" dirty="0" smtClean="0"/>
              <a:t>)</a:t>
            </a:r>
          </a:p>
          <a:p>
            <a:endParaRPr lang="en-US" dirty="0"/>
          </a:p>
        </p:txBody>
      </p:sp>
      <p:sp>
        <p:nvSpPr>
          <p:cNvPr id="3" name="Title 2"/>
          <p:cNvSpPr>
            <a:spLocks noGrp="1"/>
          </p:cNvSpPr>
          <p:nvPr>
            <p:ph type="title"/>
          </p:nvPr>
        </p:nvSpPr>
        <p:spPr/>
        <p:txBody>
          <a:bodyPr/>
          <a:lstStyle/>
          <a:p>
            <a:r>
              <a:rPr lang="en-US" dirty="0" smtClean="0"/>
              <a:t>Guidelines (Cont’d)</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Tier 2 words are cross curricular. </a:t>
            </a:r>
          </a:p>
          <a:p>
            <a:r>
              <a:rPr lang="en-US" dirty="0" smtClean="0"/>
              <a:t>Tier 3 words are subject specific.</a:t>
            </a:r>
          </a:p>
          <a:p>
            <a:r>
              <a:rPr lang="en-US" dirty="0" smtClean="0"/>
              <a:t>Students in middle school travel from teacher to teacher.</a:t>
            </a:r>
          </a:p>
          <a:p>
            <a:r>
              <a:rPr lang="en-US" dirty="0" smtClean="0"/>
              <a:t>In your grade teams please choose five Tier 2 vocabulary words that you will require all students in the grade to know by the end of next week.  All subject teachers will include these words in their vocabulary instruction. </a:t>
            </a:r>
          </a:p>
          <a:p>
            <a:pPr>
              <a:buNone/>
            </a:pPr>
            <a:endParaRPr lang="en-US" dirty="0"/>
          </a:p>
        </p:txBody>
      </p:sp>
      <p:sp>
        <p:nvSpPr>
          <p:cNvPr id="2" name="Title 1"/>
          <p:cNvSpPr>
            <a:spLocks noGrp="1"/>
          </p:cNvSpPr>
          <p:nvPr>
            <p:ph type="title"/>
          </p:nvPr>
        </p:nvSpPr>
        <p:spPr/>
        <p:txBody>
          <a:bodyPr/>
          <a:lstStyle/>
          <a:p>
            <a:r>
              <a:rPr lang="en-US" dirty="0" smtClean="0"/>
              <a:t>Review Tier  2 Word Lists</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Find the Tier 3 words that align with your unit of study for next week.  </a:t>
            </a:r>
          </a:p>
          <a:p>
            <a:pPr>
              <a:buNone/>
            </a:pPr>
            <a:r>
              <a:rPr lang="en-US" dirty="0" smtClean="0"/>
              <a:t>Pick two of the tier 3 words that you think are most important for your students to know.</a:t>
            </a:r>
          </a:p>
          <a:p>
            <a:pPr>
              <a:buNone/>
            </a:pPr>
            <a:r>
              <a:rPr lang="en-US" dirty="0" smtClean="0"/>
              <a:t>These are the words you are going to teach in your subject class, in addition to the Tier 2 words.</a:t>
            </a:r>
            <a:endParaRPr lang="en-US" dirty="0"/>
          </a:p>
          <a:p>
            <a:pPr>
              <a:buNone/>
            </a:pPr>
            <a:endParaRPr lang="en-US" dirty="0"/>
          </a:p>
        </p:txBody>
      </p:sp>
      <p:sp>
        <p:nvSpPr>
          <p:cNvPr id="2" name="Title 1"/>
          <p:cNvSpPr>
            <a:spLocks noGrp="1"/>
          </p:cNvSpPr>
          <p:nvPr>
            <p:ph type="title"/>
          </p:nvPr>
        </p:nvSpPr>
        <p:spPr/>
        <p:txBody>
          <a:bodyPr/>
          <a:lstStyle/>
          <a:p>
            <a:r>
              <a:rPr lang="en-US" dirty="0" smtClean="0"/>
              <a:t>Review Tier 3 Word Lists</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ctr">
              <a:buNone/>
            </a:pPr>
            <a:r>
              <a:rPr lang="en-US" dirty="0"/>
              <a:t>Shift 6 </a:t>
            </a:r>
            <a:r>
              <a:rPr lang="en-US" dirty="0" smtClean="0"/>
              <a:t>Academic Vocabulary</a:t>
            </a:r>
            <a:endParaRPr lang="en-US" dirty="0"/>
          </a:p>
          <a:p>
            <a:pPr>
              <a:buNone/>
            </a:pPr>
            <a:r>
              <a:rPr lang="en-US" dirty="0" smtClean="0"/>
              <a:t>     Students </a:t>
            </a:r>
            <a:r>
              <a:rPr lang="en-US" dirty="0"/>
              <a:t>constantly build the vocabulary they need </a:t>
            </a:r>
            <a:r>
              <a:rPr lang="en-US" dirty="0" smtClean="0"/>
              <a:t>to access </a:t>
            </a:r>
            <a:r>
              <a:rPr lang="en-US" dirty="0"/>
              <a:t>grade level </a:t>
            </a:r>
            <a:r>
              <a:rPr lang="en-US" dirty="0" smtClean="0"/>
              <a:t>complex texts</a:t>
            </a:r>
            <a:r>
              <a:rPr lang="en-US" dirty="0"/>
              <a:t>. By </a:t>
            </a:r>
            <a:r>
              <a:rPr lang="en-US" b="1" dirty="0"/>
              <a:t>focusing strategically on comprehension of pivotal and commonly </a:t>
            </a:r>
            <a:r>
              <a:rPr lang="en-US" b="1" dirty="0" smtClean="0"/>
              <a:t>found words </a:t>
            </a:r>
            <a:r>
              <a:rPr lang="en-US" dirty="0"/>
              <a:t>(such as “discourse,” “generation,” “theory,” and “principled”) and </a:t>
            </a:r>
            <a:r>
              <a:rPr lang="en-US" b="1" dirty="0"/>
              <a:t>less on</a:t>
            </a:r>
          </a:p>
          <a:p>
            <a:pPr>
              <a:buNone/>
            </a:pPr>
            <a:r>
              <a:rPr lang="en-US" b="1" dirty="0" smtClean="0"/>
              <a:t>      esoteric  </a:t>
            </a:r>
            <a:r>
              <a:rPr lang="en-US" b="1" dirty="0"/>
              <a:t>terms </a:t>
            </a:r>
            <a:r>
              <a:rPr lang="en-US" dirty="0"/>
              <a:t>(such as “onomatopoeia” or “homonym”), </a:t>
            </a:r>
            <a:r>
              <a:rPr lang="en-US" dirty="0" smtClean="0"/>
              <a:t>teachers constantly </a:t>
            </a:r>
            <a:r>
              <a:rPr lang="en-US" dirty="0"/>
              <a:t>build students’ ability to access more complex texts across the content</a:t>
            </a:r>
          </a:p>
          <a:p>
            <a:pPr>
              <a:buNone/>
            </a:pPr>
            <a:r>
              <a:rPr lang="en-US" dirty="0" smtClean="0"/>
              <a:t>     areas</a:t>
            </a:r>
            <a:r>
              <a:rPr lang="en-US" dirty="0"/>
              <a:t>.</a:t>
            </a:r>
          </a:p>
        </p:txBody>
      </p:sp>
      <p:sp>
        <p:nvSpPr>
          <p:cNvPr id="2" name="Title 1"/>
          <p:cNvSpPr>
            <a:spLocks noGrp="1"/>
          </p:cNvSpPr>
          <p:nvPr>
            <p:ph type="title"/>
          </p:nvPr>
        </p:nvSpPr>
        <p:spPr/>
        <p:txBody>
          <a:bodyPr/>
          <a:lstStyle/>
          <a:p>
            <a:r>
              <a:rPr lang="en-US" dirty="0" smtClean="0"/>
              <a:t>CCSS Instructional Shift</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Standard 4 of the Language Standards states that students will</a:t>
            </a:r>
          </a:p>
          <a:p>
            <a:pPr>
              <a:buNone/>
            </a:pPr>
            <a:r>
              <a:rPr lang="en-US" dirty="0" smtClean="0"/>
              <a:t>“Determine the meaning of unknown and multiple meaning words and phrases based on a grade x </a:t>
            </a:r>
            <a:r>
              <a:rPr lang="en-US" i="1" dirty="0" smtClean="0"/>
              <a:t>reading and content, </a:t>
            </a:r>
            <a:r>
              <a:rPr lang="en-US" dirty="0" smtClean="0"/>
              <a:t>choosing flexibly from a range of </a:t>
            </a:r>
            <a:r>
              <a:rPr lang="en-US" b="1" dirty="0" smtClean="0"/>
              <a:t>strategies</a:t>
            </a:r>
            <a:r>
              <a:rPr lang="en-US" dirty="0" smtClean="0"/>
              <a:t>.”</a:t>
            </a:r>
            <a:endParaRPr lang="en-US" dirty="0"/>
          </a:p>
        </p:txBody>
      </p:sp>
      <p:sp>
        <p:nvSpPr>
          <p:cNvPr id="2" name="Title 1"/>
          <p:cNvSpPr>
            <a:spLocks noGrp="1"/>
          </p:cNvSpPr>
          <p:nvPr>
            <p:ph type="title"/>
          </p:nvPr>
        </p:nvSpPr>
        <p:spPr/>
        <p:txBody>
          <a:bodyPr/>
          <a:lstStyle/>
          <a:p>
            <a:r>
              <a:rPr lang="en-US" dirty="0" smtClean="0"/>
              <a:t>Strategies</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buNone/>
            </a:pPr>
            <a:r>
              <a:rPr lang="en-US" dirty="0" smtClean="0"/>
              <a:t>Read the chapter entitled Nonlinguistic Representations  from Marzano’s book entitled, </a:t>
            </a:r>
            <a:r>
              <a:rPr lang="en-US" u="sng" dirty="0" smtClean="0"/>
              <a:t>Classroom Instruction that Works.</a:t>
            </a:r>
          </a:p>
          <a:p>
            <a:pPr>
              <a:buNone/>
            </a:pPr>
            <a:endParaRPr lang="en-US" dirty="0" smtClean="0"/>
          </a:p>
          <a:p>
            <a:pPr>
              <a:buNone/>
            </a:pPr>
            <a:r>
              <a:rPr lang="en-US" dirty="0" smtClean="0"/>
              <a:t>Highlight any area that may have an implication for your work around developing vocabulary.</a:t>
            </a:r>
          </a:p>
          <a:p>
            <a:pPr>
              <a:buNone/>
            </a:pPr>
            <a:r>
              <a:rPr lang="en-US" dirty="0" smtClean="0"/>
              <a:t>Each person will have two minutes to : </a:t>
            </a:r>
          </a:p>
          <a:p>
            <a:pPr marL="514350" indent="-514350">
              <a:buFont typeface="+mj-lt"/>
              <a:buAutoNum type="arabicPeriod"/>
            </a:pPr>
            <a:r>
              <a:rPr lang="en-US" dirty="0"/>
              <a:t>S</a:t>
            </a:r>
            <a:r>
              <a:rPr lang="en-US" dirty="0" smtClean="0"/>
              <a:t>hare with their table what they highlighted.</a:t>
            </a:r>
          </a:p>
          <a:p>
            <a:pPr marL="514350" indent="-514350">
              <a:buFont typeface="+mj-lt"/>
              <a:buAutoNum type="arabicPeriod"/>
            </a:pPr>
            <a:r>
              <a:rPr lang="en-US" dirty="0" smtClean="0"/>
              <a:t> Tell what she/he thinks about the passage (interpretation, connection to past experiences, etc.)</a:t>
            </a:r>
          </a:p>
          <a:p>
            <a:pPr marL="514350" indent="-514350">
              <a:buFont typeface="+mj-lt"/>
              <a:buAutoNum type="arabicPeriod"/>
            </a:pPr>
            <a:r>
              <a:rPr lang="en-US" dirty="0" smtClean="0"/>
              <a:t> Say what she/he sees as the implications for his/her work.</a:t>
            </a:r>
          </a:p>
          <a:p>
            <a:pPr>
              <a:buNone/>
            </a:pPr>
            <a:r>
              <a:rPr lang="en-US" dirty="0" smtClean="0"/>
              <a:t>• The group responds (for a TOTAL of up to 2 minutes) to what has been said</a:t>
            </a:r>
          </a:p>
          <a:p>
            <a:pPr>
              <a:buNone/>
            </a:pPr>
            <a:endParaRPr lang="en-US" u="sng" dirty="0"/>
          </a:p>
        </p:txBody>
      </p:sp>
      <p:sp>
        <p:nvSpPr>
          <p:cNvPr id="2" name="Title 1"/>
          <p:cNvSpPr>
            <a:spLocks noGrp="1"/>
          </p:cNvSpPr>
          <p:nvPr>
            <p:ph type="title"/>
          </p:nvPr>
        </p:nvSpPr>
        <p:spPr/>
        <p:txBody>
          <a:bodyPr/>
          <a:lstStyle/>
          <a:p>
            <a:r>
              <a:rPr lang="en-US" dirty="0" smtClean="0"/>
              <a:t>Nonlinguistic Representations</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3" cstate="print"/>
          <a:stretch>
            <a:fillRect/>
          </a:stretch>
        </p:blipFill>
        <p:spPr bwMode="auto">
          <a:xfrm>
            <a:off x="1554692" y="1481138"/>
            <a:ext cx="6034616" cy="4525962"/>
          </a:xfrm>
          <a:prstGeom prst="rect">
            <a:avLst/>
          </a:prstGeom>
          <a:noFill/>
          <a:ln w="9525">
            <a:noFill/>
            <a:miter lim="800000"/>
            <a:headEnd/>
            <a:tailEnd/>
          </a:ln>
        </p:spPr>
      </p:pic>
      <p:sp>
        <p:nvSpPr>
          <p:cNvPr id="2" name="Title 1"/>
          <p:cNvSpPr>
            <a:spLocks noGrp="1"/>
          </p:cNvSpPr>
          <p:nvPr>
            <p:ph type="title"/>
          </p:nvPr>
        </p:nvSpPr>
        <p:spPr/>
        <p:txBody>
          <a:bodyPr>
            <a:noAutofit/>
          </a:bodyPr>
          <a:lstStyle/>
          <a:p>
            <a:pPr algn="ctr"/>
            <a:r>
              <a:rPr lang="en-US" sz="2800" dirty="0" smtClean="0"/>
              <a:t>How do we apply this strategy when teaching selected terms</a:t>
            </a:r>
            <a:r>
              <a:rPr lang="en-US" sz="2800" dirty="0" smtClean="0"/>
              <a:t>?</a:t>
            </a:r>
            <a:br>
              <a:rPr lang="en-US" sz="2800" dirty="0" smtClean="0"/>
            </a:br>
            <a:r>
              <a:rPr lang="en-US" sz="2800" dirty="0" smtClean="0"/>
              <a:t>Example of Word Box</a:t>
            </a:r>
            <a:endParaRPr lang="en-US" sz="28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a:pPr>
            <a:r>
              <a:rPr lang="en-US" sz="2800" dirty="0" smtClean="0"/>
              <a:t>Provide a description, explanation, or example of the new term.</a:t>
            </a:r>
          </a:p>
          <a:p>
            <a:pPr marL="514350" indent="-514350">
              <a:buFont typeface="+mj-lt"/>
              <a:buAutoNum type="arabicPeriod"/>
            </a:pPr>
            <a:r>
              <a:rPr lang="en-US" sz="2800" dirty="0" smtClean="0"/>
              <a:t>Ask students to restate the description, explanation, or example in their own words. </a:t>
            </a:r>
          </a:p>
          <a:p>
            <a:pPr marL="514350" indent="-514350">
              <a:buFont typeface="+mj-lt"/>
              <a:buAutoNum type="arabicPeriod"/>
            </a:pPr>
            <a:r>
              <a:rPr lang="en-US" sz="2800" dirty="0" smtClean="0"/>
              <a:t>Ask students to construct a picture, symbol, or graphic representing the term.</a:t>
            </a:r>
          </a:p>
          <a:p>
            <a:pPr marL="514350" indent="-514350">
              <a:buFont typeface="+mj-lt"/>
              <a:buAutoNum type="arabicPeriod"/>
            </a:pPr>
            <a:r>
              <a:rPr lang="en-US" dirty="0" smtClean="0"/>
              <a:t>Have the student state examples of the word.</a:t>
            </a:r>
          </a:p>
          <a:p>
            <a:pPr marL="514350" indent="-514350">
              <a:buFont typeface="+mj-lt"/>
              <a:buAutoNum type="arabicPeriod"/>
            </a:pPr>
            <a:r>
              <a:rPr lang="en-US" dirty="0" smtClean="0"/>
              <a:t>Have the student record what the word is related to.</a:t>
            </a:r>
          </a:p>
          <a:p>
            <a:pPr marL="514350" indent="-514350">
              <a:buFont typeface="+mj-lt"/>
              <a:buAutoNum type="arabicPeriod"/>
            </a:pPr>
            <a:r>
              <a:rPr lang="en-US" dirty="0" smtClean="0"/>
              <a:t>Have students engage in review  activities and games.</a:t>
            </a:r>
            <a:endParaRPr lang="en-US" dirty="0"/>
          </a:p>
        </p:txBody>
      </p:sp>
      <p:sp>
        <p:nvSpPr>
          <p:cNvPr id="2" name="Title 1"/>
          <p:cNvSpPr>
            <a:spLocks noGrp="1"/>
          </p:cNvSpPr>
          <p:nvPr>
            <p:ph type="title"/>
          </p:nvPr>
        </p:nvSpPr>
        <p:spPr/>
        <p:txBody>
          <a:bodyPr>
            <a:normAutofit fontScale="90000"/>
          </a:bodyPr>
          <a:lstStyle/>
          <a:p>
            <a:r>
              <a:rPr lang="en-US" dirty="0" smtClean="0"/>
              <a:t>Teaching the Selected Terms</a:t>
            </a:r>
            <a:br>
              <a:rPr lang="en-US" dirty="0" smtClean="0"/>
            </a:b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3" cstate="print"/>
          <a:srcRect/>
          <a:stretch>
            <a:fillRect/>
          </a:stretch>
        </p:blipFill>
        <p:spPr bwMode="auto">
          <a:xfrm>
            <a:off x="152401" y="1600200"/>
            <a:ext cx="8686800" cy="52578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Sample Word Box</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Prefixes and roots account for a large portion of the growth of word meaning between grades 3 and 5.</a:t>
            </a:r>
          </a:p>
          <a:p>
            <a:r>
              <a:rPr lang="en-US" dirty="0" smtClean="0"/>
              <a:t>Teaching word parts can dramatically increase children’s word knowledge</a:t>
            </a:r>
          </a:p>
          <a:p>
            <a:endParaRPr lang="en-US" dirty="0"/>
          </a:p>
        </p:txBody>
      </p:sp>
      <p:sp>
        <p:nvSpPr>
          <p:cNvPr id="3" name="Title 2"/>
          <p:cNvSpPr>
            <a:spLocks noGrp="1"/>
          </p:cNvSpPr>
          <p:nvPr>
            <p:ph type="title"/>
          </p:nvPr>
        </p:nvSpPr>
        <p:spPr/>
        <p:txBody>
          <a:bodyPr/>
          <a:lstStyle/>
          <a:p>
            <a:r>
              <a:rPr lang="en-US" dirty="0" smtClean="0"/>
              <a:t>Teaching Word Parts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533400" y="1447801"/>
            <a:ext cx="8305799" cy="28956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Class Data</a:t>
            </a:r>
            <a:endParaRPr lang="en-US" dirty="0"/>
          </a:p>
        </p:txBody>
      </p:sp>
      <p:sp>
        <p:nvSpPr>
          <p:cNvPr id="5" name="TextBox 4"/>
          <p:cNvSpPr txBox="1"/>
          <p:nvPr/>
        </p:nvSpPr>
        <p:spPr>
          <a:xfrm>
            <a:off x="533400" y="4495800"/>
            <a:ext cx="8153400" cy="2308324"/>
          </a:xfrm>
          <a:prstGeom prst="rect">
            <a:avLst/>
          </a:prstGeom>
          <a:noFill/>
        </p:spPr>
        <p:txBody>
          <a:bodyPr wrap="square" rtlCol="0">
            <a:spAutoFit/>
          </a:bodyPr>
          <a:lstStyle/>
          <a:p>
            <a:r>
              <a:rPr lang="en-US" dirty="0" smtClean="0"/>
              <a:t>In each class:</a:t>
            </a:r>
          </a:p>
          <a:p>
            <a:pPr marL="342900" indent="-342900">
              <a:buFont typeface="+mj-lt"/>
              <a:buAutoNum type="arabicPeriod"/>
            </a:pPr>
            <a:r>
              <a:rPr lang="en-US" dirty="0" smtClean="0"/>
              <a:t> Highlight  the three highest level one students in yellow and indicate the number of raw score points the students need in order to get a level 2.  </a:t>
            </a:r>
          </a:p>
          <a:p>
            <a:pPr marL="342900" indent="-342900">
              <a:buFont typeface="+mj-lt"/>
              <a:buAutoNum type="arabicPeriod"/>
            </a:pPr>
            <a:r>
              <a:rPr lang="en-US" dirty="0" smtClean="0"/>
              <a:t>Highlight the three highest level two students in green and indicate the number of points the students need in order to get a level three.</a:t>
            </a:r>
          </a:p>
          <a:p>
            <a:pPr marL="342900" indent="-342900">
              <a:buFont typeface="+mj-lt"/>
              <a:buAutoNum type="arabicPeriod"/>
            </a:pPr>
            <a:endParaRPr lang="en-US" dirty="0" smtClean="0"/>
          </a:p>
          <a:p>
            <a:endParaRPr lang="en-US" dirty="0" smtClean="0"/>
          </a:p>
          <a:p>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Tx/>
              <a:buNone/>
              <a:defRPr/>
            </a:pPr>
            <a:r>
              <a:rPr lang="en-US" dirty="0" smtClean="0"/>
              <a:t>Example:</a:t>
            </a:r>
          </a:p>
          <a:p>
            <a:pPr>
              <a:buFontTx/>
              <a:buNone/>
              <a:defRPr/>
            </a:pPr>
            <a:r>
              <a:rPr lang="en-US" dirty="0" smtClean="0"/>
              <a:t>Vapor means steam or gas</a:t>
            </a:r>
          </a:p>
          <a:p>
            <a:pPr>
              <a:buFontTx/>
              <a:buNone/>
              <a:defRPr/>
            </a:pPr>
            <a:r>
              <a:rPr lang="en-US" dirty="0" smtClean="0"/>
              <a:t>For each word: </a:t>
            </a:r>
          </a:p>
          <a:p>
            <a:pPr marL="514350" indent="-514350">
              <a:buFontTx/>
              <a:buAutoNum type="arabicPeriod"/>
              <a:defRPr/>
            </a:pPr>
            <a:r>
              <a:rPr lang="en-US" dirty="0" smtClean="0"/>
              <a:t>Write the word</a:t>
            </a:r>
          </a:p>
          <a:p>
            <a:pPr marL="514350" indent="-514350">
              <a:buFontTx/>
              <a:buAutoNum type="arabicPeriod"/>
              <a:defRPr/>
            </a:pPr>
            <a:r>
              <a:rPr lang="en-US" dirty="0" smtClean="0"/>
              <a:t>Write what it means</a:t>
            </a:r>
          </a:p>
          <a:p>
            <a:pPr marL="514350" indent="-514350">
              <a:buFontTx/>
              <a:buAutoNum type="arabicPeriod"/>
              <a:defRPr/>
            </a:pPr>
            <a:r>
              <a:rPr lang="en-US" dirty="0" smtClean="0"/>
              <a:t>Draw a picture to go with it.</a:t>
            </a:r>
          </a:p>
          <a:p>
            <a:pPr marL="514350" indent="-514350">
              <a:buFontTx/>
              <a:buAutoNum type="arabicPeriod"/>
              <a:defRPr/>
            </a:pPr>
            <a:r>
              <a:rPr lang="en-US" dirty="0" smtClean="0"/>
              <a:t>Answer the question. </a:t>
            </a:r>
          </a:p>
          <a:p>
            <a:endParaRPr lang="en-US" dirty="0"/>
          </a:p>
        </p:txBody>
      </p:sp>
      <p:sp>
        <p:nvSpPr>
          <p:cNvPr id="3" name="Title 2"/>
          <p:cNvSpPr>
            <a:spLocks noGrp="1"/>
          </p:cNvSpPr>
          <p:nvPr>
            <p:ph type="title"/>
          </p:nvPr>
        </p:nvSpPr>
        <p:spPr/>
        <p:txBody>
          <a:bodyPr/>
          <a:lstStyle/>
          <a:p>
            <a:r>
              <a:rPr lang="en-US" dirty="0" smtClean="0"/>
              <a:t>Charting Word Parts</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cstate="print"/>
          <a:stretch>
            <a:fillRect/>
          </a:stretch>
        </p:blipFill>
        <p:spPr bwMode="auto">
          <a:xfrm>
            <a:off x="1554692" y="1481138"/>
            <a:ext cx="6034616" cy="4525962"/>
          </a:xfrm>
          <a:prstGeom prst="rect">
            <a:avLst/>
          </a:prstGeom>
          <a:noFill/>
          <a:ln w="9525">
            <a:noFill/>
            <a:miter lim="800000"/>
            <a:headEnd/>
            <a:tailEnd/>
          </a:ln>
        </p:spPr>
      </p:pic>
      <p:sp>
        <p:nvSpPr>
          <p:cNvPr id="2" name="Title 1"/>
          <p:cNvSpPr>
            <a:spLocks noGrp="1"/>
          </p:cNvSpPr>
          <p:nvPr>
            <p:ph type="title"/>
          </p:nvPr>
        </p:nvSpPr>
        <p:spPr>
          <a:xfrm>
            <a:off x="533400" y="228600"/>
            <a:ext cx="8305800" cy="1143000"/>
          </a:xfrm>
        </p:spPr>
        <p:txBody>
          <a:bodyPr>
            <a:normAutofit/>
          </a:bodyPr>
          <a:lstStyle/>
          <a:p>
            <a:r>
              <a:rPr lang="en-US" sz="1800" dirty="0" smtClean="0"/>
              <a:t>CCSS 7.4b Use common grade appropriate Greek or Latin affixes and roots</a:t>
            </a:r>
            <a:endParaRPr lang="en-US" sz="18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On chart paper </a:t>
            </a:r>
            <a:r>
              <a:rPr lang="en-US" dirty="0"/>
              <a:t>c</a:t>
            </a:r>
            <a:r>
              <a:rPr lang="en-US" dirty="0" smtClean="0"/>
              <a:t>reate a Word Box and Chart the Root Word for the following words. </a:t>
            </a:r>
          </a:p>
          <a:p>
            <a:endParaRPr lang="en-US" dirty="0"/>
          </a:p>
          <a:p>
            <a:pPr algn="ctr">
              <a:buNone/>
            </a:pPr>
            <a:r>
              <a:rPr lang="en-US" dirty="0" smtClean="0"/>
              <a:t>Freezing</a:t>
            </a:r>
          </a:p>
          <a:p>
            <a:pPr algn="ctr">
              <a:buNone/>
            </a:pPr>
            <a:r>
              <a:rPr lang="en-US" dirty="0" smtClean="0"/>
              <a:t>Precipitation</a:t>
            </a:r>
            <a:endParaRPr lang="en-US" dirty="0"/>
          </a:p>
        </p:txBody>
      </p:sp>
      <p:sp>
        <p:nvSpPr>
          <p:cNvPr id="2" name="Title 1"/>
          <p:cNvSpPr>
            <a:spLocks noGrp="1"/>
          </p:cNvSpPr>
          <p:nvPr>
            <p:ph type="title"/>
          </p:nvPr>
        </p:nvSpPr>
        <p:spPr/>
        <p:txBody>
          <a:bodyPr>
            <a:normAutofit/>
          </a:bodyPr>
          <a:lstStyle/>
          <a:p>
            <a:r>
              <a:rPr lang="en-US" dirty="0" smtClean="0"/>
              <a:t>Activity-</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Summarize</a:t>
            </a:r>
          </a:p>
          <a:p>
            <a:endParaRPr lang="en-US" dirty="0"/>
          </a:p>
        </p:txBody>
      </p:sp>
      <p:sp>
        <p:nvSpPr>
          <p:cNvPr id="3" name="Title 2"/>
          <p:cNvSpPr>
            <a:spLocks noGrp="1"/>
          </p:cNvSpPr>
          <p:nvPr>
            <p:ph type="title"/>
          </p:nvPr>
        </p:nvSpPr>
        <p:spPr/>
        <p:txBody>
          <a:bodyPr/>
          <a:lstStyle/>
          <a:p>
            <a:r>
              <a:rPr lang="en-US" dirty="0" smtClean="0"/>
              <a:t>Tier 2 Words</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a:pPr>
            <a:r>
              <a:rPr lang="en-US" sz="2400" dirty="0" smtClean="0"/>
              <a:t>In a group students can record as many words as they can think of when given a vocabulary word.  For example if the teacher says the word  fraction students can write decimal, thirds, etc. until the teacher says stop.</a:t>
            </a:r>
          </a:p>
          <a:p>
            <a:pPr marL="514350" indent="-514350">
              <a:buFont typeface="+mj-lt"/>
              <a:buAutoNum type="arabicPeriod"/>
            </a:pPr>
            <a:r>
              <a:rPr lang="en-US" sz="2400" dirty="0" smtClean="0"/>
              <a:t>Students can use a Venn diagram or a double bubble to compare terms.</a:t>
            </a:r>
          </a:p>
          <a:p>
            <a:pPr marL="514350" indent="-514350">
              <a:buFont typeface="+mj-lt"/>
              <a:buAutoNum type="arabicPeriod"/>
            </a:pPr>
            <a:r>
              <a:rPr lang="en-US" sz="2400" dirty="0" smtClean="0"/>
              <a:t>Students are given a group of words to classify ( i.e., urban, fraction, rhythm, cardiac, supply, demand, mammal, equation, mutualism). Teachers can create categories and ask students  to find terms that fit into those categories.</a:t>
            </a:r>
          </a:p>
          <a:p>
            <a:pPr marL="514350" indent="-514350">
              <a:buFont typeface="+mj-lt"/>
              <a:buAutoNum type="arabicPeriod"/>
            </a:pPr>
            <a:r>
              <a:rPr lang="en-US" sz="2400" dirty="0" smtClean="0"/>
              <a:t>Students can use a bridge map to solve analogy problems.</a:t>
            </a:r>
          </a:p>
          <a:p>
            <a:pPr marL="514350" indent="-514350">
              <a:buFont typeface="+mj-lt"/>
              <a:buAutoNum type="arabicPeriod"/>
            </a:pPr>
            <a:endParaRPr lang="en-US" dirty="0"/>
          </a:p>
        </p:txBody>
      </p:sp>
      <p:sp>
        <p:nvSpPr>
          <p:cNvPr id="2" name="Title 1"/>
          <p:cNvSpPr>
            <a:spLocks noGrp="1"/>
          </p:cNvSpPr>
          <p:nvPr>
            <p:ph type="title"/>
          </p:nvPr>
        </p:nvSpPr>
        <p:spPr/>
        <p:txBody>
          <a:bodyPr/>
          <a:lstStyle/>
          <a:p>
            <a:r>
              <a:rPr lang="en-US" dirty="0" smtClean="0"/>
              <a:t>Review Activities </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smtClean="0"/>
              <a:t>Jeopardy</a:t>
            </a:r>
          </a:p>
          <a:p>
            <a:r>
              <a:rPr lang="en-US" dirty="0" smtClean="0"/>
              <a:t>Vocabulary Charades </a:t>
            </a:r>
          </a:p>
          <a:p>
            <a:r>
              <a:rPr lang="en-US" dirty="0" smtClean="0"/>
              <a:t>Name that Category (modeled after the game show </a:t>
            </a:r>
            <a:r>
              <a:rPr lang="en-US" i="1" dirty="0" smtClean="0"/>
              <a:t>The $100,000 Pyramid). </a:t>
            </a:r>
            <a:r>
              <a:rPr lang="en-US" dirty="0" smtClean="0"/>
              <a:t>A triangular playing board is filled with concepts.  One is exposed at a time.  One player is a clue giver and names things in the category.  Players have to guess the category. </a:t>
            </a:r>
          </a:p>
          <a:p>
            <a:r>
              <a:rPr lang="en-US" dirty="0" smtClean="0"/>
              <a:t>Draw Me  This game is modeled after the game </a:t>
            </a:r>
            <a:r>
              <a:rPr lang="en-US" i="1" dirty="0" smtClean="0"/>
              <a:t>Pictionary.  </a:t>
            </a:r>
            <a:r>
              <a:rPr lang="en-US" dirty="0" smtClean="0"/>
              <a:t>Players draw pictures as clues to help team mates identify a particular item</a:t>
            </a:r>
            <a:r>
              <a:rPr lang="en-US" i="1" dirty="0" smtClean="0"/>
              <a:t>.</a:t>
            </a:r>
            <a:endParaRPr lang="en-US" dirty="0"/>
          </a:p>
        </p:txBody>
      </p:sp>
      <p:sp>
        <p:nvSpPr>
          <p:cNvPr id="2" name="Title 1"/>
          <p:cNvSpPr>
            <a:spLocks noGrp="1"/>
          </p:cNvSpPr>
          <p:nvPr>
            <p:ph type="title"/>
          </p:nvPr>
        </p:nvSpPr>
        <p:spPr/>
        <p:txBody>
          <a:bodyPr/>
          <a:lstStyle/>
          <a:p>
            <a:r>
              <a:rPr lang="en-US" dirty="0" smtClean="0"/>
              <a:t>Games</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cstate="print"/>
          <a:srcRect/>
          <a:stretch>
            <a:fillRect/>
          </a:stretch>
        </p:blipFill>
        <p:spPr bwMode="auto">
          <a:xfrm>
            <a:off x="152400" y="1481138"/>
            <a:ext cx="8458200" cy="4525962"/>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IMG_1448.JPG                                                   001D615BMacintosh HD                   C075CDFC:"/>
          <p:cNvPicPr>
            <a:picLocks noChangeAspect="1" noChangeArrowheads="1"/>
          </p:cNvPicPr>
          <p:nvPr/>
        </p:nvPicPr>
        <p:blipFill>
          <a:blip r:embed="rId3" cstate="print">
            <a:lum bright="10000" contrast="22000"/>
          </a:blip>
          <a:srcRect/>
          <a:stretch>
            <a:fillRect/>
          </a:stretch>
        </p:blipFill>
        <p:spPr bwMode="auto">
          <a:xfrm>
            <a:off x="-381000" y="0"/>
            <a:ext cx="9525000" cy="714375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IMG_1448.JPG                                                   001D615BMacintosh HD                   C075CDFC:"/>
          <p:cNvPicPr>
            <a:picLocks noChangeAspect="1" noChangeArrowheads="1"/>
          </p:cNvPicPr>
          <p:nvPr/>
        </p:nvPicPr>
        <p:blipFill>
          <a:blip r:embed="rId3" cstate="print">
            <a:lum bright="10000" contrast="22000"/>
          </a:blip>
          <a:srcRect/>
          <a:stretch>
            <a:fillRect/>
          </a:stretch>
        </p:blipFill>
        <p:spPr bwMode="auto">
          <a:xfrm>
            <a:off x="-381000" y="0"/>
            <a:ext cx="9525000" cy="7143750"/>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4" descr="D:\TMapsFebruary.205\TreemapELAGr4.205.bmp"/>
          <p:cNvPicPr>
            <a:picLocks noChangeAspect="1" noChangeArrowheads="1"/>
          </p:cNvPicPr>
          <p:nvPr/>
        </p:nvPicPr>
        <p:blipFill>
          <a:blip r:embed="rId3" cstate="print"/>
          <a:srcRect/>
          <a:stretch>
            <a:fillRect/>
          </a:stretch>
        </p:blipFill>
        <p:spPr bwMode="auto">
          <a:xfrm>
            <a:off x="-838200" y="-628650"/>
            <a:ext cx="10820400" cy="81153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dirty="0" smtClean="0"/>
              <a:t>In order to make AYP (safe harbor) the school needs to move: </a:t>
            </a:r>
          </a:p>
          <a:p>
            <a:pPr algn="ctr">
              <a:buNone/>
            </a:pPr>
            <a:r>
              <a:rPr lang="en-US" dirty="0" smtClean="0"/>
              <a:t>35 level one students to level two </a:t>
            </a:r>
          </a:p>
          <a:p>
            <a:pPr algn="ctr">
              <a:buNone/>
            </a:pPr>
            <a:r>
              <a:rPr lang="en-US" dirty="0" smtClean="0"/>
              <a:t>and </a:t>
            </a:r>
          </a:p>
          <a:p>
            <a:pPr algn="ctr">
              <a:buNone/>
            </a:pPr>
            <a:r>
              <a:rPr lang="en-US" dirty="0" smtClean="0"/>
              <a:t>39 level two students to level three.</a:t>
            </a:r>
          </a:p>
          <a:p>
            <a:pPr>
              <a:buNone/>
            </a:pPr>
            <a:r>
              <a:rPr lang="en-US" dirty="0" smtClean="0"/>
              <a:t>There are 17 classes of students.  If we multiply 17 X 3 we get 51 targeted students.  </a:t>
            </a:r>
            <a:endParaRPr lang="en-US" dirty="0"/>
          </a:p>
          <a:p>
            <a:pPr>
              <a:buNone/>
            </a:pPr>
            <a:endParaRPr lang="en-US" dirty="0" smtClean="0"/>
          </a:p>
          <a:p>
            <a:pPr algn="ctr">
              <a:buNone/>
            </a:pPr>
            <a:endParaRPr lang="en-US" dirty="0"/>
          </a:p>
          <a:p>
            <a:pPr algn="ctr">
              <a:buNone/>
            </a:pPr>
            <a:endParaRPr lang="en-US" dirty="0"/>
          </a:p>
        </p:txBody>
      </p:sp>
      <p:sp>
        <p:nvSpPr>
          <p:cNvPr id="2" name="Title 1"/>
          <p:cNvSpPr>
            <a:spLocks noGrp="1"/>
          </p:cNvSpPr>
          <p:nvPr>
            <p:ph type="title"/>
          </p:nvPr>
        </p:nvSpPr>
        <p:spPr/>
        <p:txBody>
          <a:bodyPr/>
          <a:lstStyle/>
          <a:p>
            <a:r>
              <a:rPr lang="en-US" dirty="0" smtClean="0"/>
              <a:t>AYP </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smtClean="0"/>
              <a:t>Activity</a:t>
            </a:r>
          </a:p>
        </p:txBody>
      </p:sp>
      <p:pic>
        <p:nvPicPr>
          <p:cNvPr id="41987" name="Picture 2" descr="\\Server\scanneditems\Website\Ways to say Tree.jpg"/>
          <p:cNvPicPr>
            <a:picLocks noChangeAspect="1" noChangeArrowheads="1"/>
          </p:cNvPicPr>
          <p:nvPr/>
        </p:nvPicPr>
        <p:blipFill>
          <a:blip r:embed="rId3" cstate="print"/>
          <a:srcRect l="4387" t="12669" r="7428" b="19545"/>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Tx/>
              <a:buNone/>
              <a:defRPr/>
            </a:pPr>
            <a:r>
              <a:rPr lang="en-US" dirty="0" smtClean="0"/>
              <a:t>Example:</a:t>
            </a:r>
          </a:p>
          <a:p>
            <a:pPr>
              <a:buFontTx/>
              <a:buNone/>
              <a:defRPr/>
            </a:pPr>
            <a:endParaRPr lang="en-US" dirty="0" smtClean="0"/>
          </a:p>
          <a:p>
            <a:pPr>
              <a:buFontTx/>
              <a:buNone/>
              <a:defRPr/>
            </a:pPr>
            <a:r>
              <a:rPr lang="en-US" dirty="0" smtClean="0"/>
              <a:t>Which of these things shows evaporation</a:t>
            </a:r>
            <a:r>
              <a:rPr lang="en-US" i="1" dirty="0" smtClean="0"/>
              <a:t>?</a:t>
            </a:r>
          </a:p>
          <a:p>
            <a:pPr marL="514350" indent="-514350">
              <a:buFontTx/>
              <a:buAutoNum type="arabicParenR"/>
              <a:defRPr/>
            </a:pPr>
            <a:r>
              <a:rPr lang="en-US" dirty="0" smtClean="0"/>
              <a:t>A pot of boiling water or an ice cube?</a:t>
            </a:r>
          </a:p>
          <a:p>
            <a:pPr marL="514350" indent="-514350">
              <a:buFontTx/>
              <a:buAutoNum type="arabicParenR"/>
              <a:defRPr/>
            </a:pPr>
            <a:r>
              <a:rPr lang="en-US" dirty="0" smtClean="0"/>
              <a:t>Part of the water cycle or part of a bicycle?</a:t>
            </a:r>
          </a:p>
          <a:p>
            <a:endParaRPr lang="en-US" dirty="0"/>
          </a:p>
        </p:txBody>
      </p:sp>
      <p:sp>
        <p:nvSpPr>
          <p:cNvPr id="3" name="Title 2"/>
          <p:cNvSpPr>
            <a:spLocks noGrp="1"/>
          </p:cNvSpPr>
          <p:nvPr>
            <p:ph type="title"/>
          </p:nvPr>
        </p:nvSpPr>
        <p:spPr/>
        <p:txBody>
          <a:bodyPr/>
          <a:lstStyle/>
          <a:p>
            <a:r>
              <a:rPr lang="en-US" dirty="0" smtClean="0"/>
              <a:t>Exit Tickets</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Tx/>
              <a:buNone/>
            </a:pPr>
            <a:r>
              <a:rPr lang="en-US" dirty="0" smtClean="0"/>
              <a:t>Group 1 – Make word boxes for the words Monarchy &amp; Dictatorship</a:t>
            </a:r>
          </a:p>
          <a:p>
            <a:pPr>
              <a:buFontTx/>
              <a:buNone/>
            </a:pPr>
            <a:r>
              <a:rPr lang="en-US" dirty="0" smtClean="0"/>
              <a:t>Group 2 – Make a chart using the root word “</a:t>
            </a:r>
            <a:r>
              <a:rPr lang="en-US" dirty="0" err="1" smtClean="0"/>
              <a:t>dict</a:t>
            </a:r>
            <a:r>
              <a:rPr lang="en-US" dirty="0" smtClean="0"/>
              <a:t>” &amp; Make a separate chart using the root word “arch”</a:t>
            </a:r>
          </a:p>
          <a:p>
            <a:pPr>
              <a:buFontTx/>
              <a:buNone/>
            </a:pPr>
            <a:r>
              <a:rPr lang="en-US" dirty="0" smtClean="0"/>
              <a:t>Group 3 – Make a double bubble map for Monarchy &amp; Dictatorship</a:t>
            </a:r>
          </a:p>
          <a:p>
            <a:pPr>
              <a:buFontTx/>
              <a:buNone/>
            </a:pPr>
            <a:r>
              <a:rPr lang="en-US" dirty="0" smtClean="0"/>
              <a:t>All groups make exit tickets for the two words.</a:t>
            </a:r>
          </a:p>
          <a:p>
            <a:pPr>
              <a:buFontTx/>
              <a:buNone/>
            </a:pPr>
            <a:endParaRPr lang="en-US" dirty="0" smtClean="0"/>
          </a:p>
          <a:p>
            <a:endParaRPr lang="en-US" dirty="0"/>
          </a:p>
        </p:txBody>
      </p:sp>
      <p:sp>
        <p:nvSpPr>
          <p:cNvPr id="3" name="Title 2"/>
          <p:cNvSpPr>
            <a:spLocks noGrp="1"/>
          </p:cNvSpPr>
          <p:nvPr>
            <p:ph type="title"/>
          </p:nvPr>
        </p:nvSpPr>
        <p:spPr/>
        <p:txBody>
          <a:bodyPr/>
          <a:lstStyle/>
          <a:p>
            <a:r>
              <a:rPr lang="en-US" dirty="0" smtClean="0"/>
              <a:t>Activity – Putting it all Together</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Grp="1" noChangeAspect="1" noChangeArrowheads="1"/>
          </p:cNvPicPr>
          <p:nvPr>
            <p:ph idx="1"/>
          </p:nvPr>
        </p:nvPicPr>
        <p:blipFill>
          <a:blip r:embed="rId3" cstate="print"/>
          <a:srcRect/>
          <a:stretch>
            <a:fillRect/>
          </a:stretch>
        </p:blipFill>
        <p:spPr bwMode="auto">
          <a:xfrm>
            <a:off x="457200" y="1600200"/>
            <a:ext cx="8305799" cy="3505200"/>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r>
              <a:rPr lang="en-US" dirty="0" smtClean="0"/>
              <a:t>Raw Score to Scale Conversion Chart</a:t>
            </a:r>
            <a:endParaRPr lang="en-US" dirty="0"/>
          </a:p>
        </p:txBody>
      </p:sp>
      <p:sp>
        <p:nvSpPr>
          <p:cNvPr id="6" name="TextBox 5"/>
          <p:cNvSpPr txBox="1"/>
          <p:nvPr/>
        </p:nvSpPr>
        <p:spPr>
          <a:xfrm>
            <a:off x="533400" y="5410200"/>
            <a:ext cx="8305800" cy="646331"/>
          </a:xfrm>
          <a:prstGeom prst="rect">
            <a:avLst/>
          </a:prstGeom>
          <a:noFill/>
        </p:spPr>
        <p:txBody>
          <a:bodyPr wrap="square" rtlCol="0">
            <a:spAutoFit/>
          </a:bodyPr>
          <a:lstStyle/>
          <a:p>
            <a:r>
              <a:rPr lang="en-US" dirty="0" smtClean="0"/>
              <a:t>For each of the targeted students indicate the number of raw score points the student needs to  move to the next level.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None/>
            </a:pPr>
            <a:r>
              <a:rPr lang="en-US" dirty="0" smtClean="0"/>
              <a:t>A grade 6 student receives a scale score of 655.  We look at the column labeled grade 5 (as the student in grade 6 now took the grade 5 test last year).</a:t>
            </a:r>
          </a:p>
          <a:p>
            <a:pPr>
              <a:buNone/>
            </a:pPr>
            <a:r>
              <a:rPr lang="en-US" dirty="0" smtClean="0"/>
              <a:t>We go down the column labeled scale score until we find score 655.   Score 655 converts to 38 raw score points.  The chart tells us that the student needed 46 raw score points and missed the cut by about 8 raw score points.  This gives us a general idea as to how far from the cut the students are.</a:t>
            </a:r>
            <a:endParaRPr lang="en-US" dirty="0"/>
          </a:p>
          <a:p>
            <a:pPr>
              <a:buNone/>
            </a:pPr>
            <a:endParaRPr lang="en-US" dirty="0"/>
          </a:p>
        </p:txBody>
      </p:sp>
      <p:sp>
        <p:nvSpPr>
          <p:cNvPr id="2" name="Title 1"/>
          <p:cNvSpPr>
            <a:spLocks noGrp="1"/>
          </p:cNvSpPr>
          <p:nvPr>
            <p:ph type="title"/>
          </p:nvPr>
        </p:nvSpPr>
        <p:spPr/>
        <p:txBody>
          <a:bodyPr/>
          <a:lstStyle/>
          <a:p>
            <a:r>
              <a:rPr lang="en-US" dirty="0" smtClean="0"/>
              <a:t>Guided Practice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Phonemic Awareness</a:t>
            </a:r>
          </a:p>
          <a:p>
            <a:r>
              <a:rPr lang="en-US" dirty="0" smtClean="0"/>
              <a:t>Phonics</a:t>
            </a:r>
          </a:p>
          <a:p>
            <a:r>
              <a:rPr lang="en-US" dirty="0" smtClean="0"/>
              <a:t>Fluency</a:t>
            </a:r>
          </a:p>
          <a:p>
            <a:r>
              <a:rPr lang="en-US" b="1" dirty="0" smtClean="0"/>
              <a:t>Vocabulary</a:t>
            </a:r>
          </a:p>
          <a:p>
            <a:r>
              <a:rPr lang="en-US" dirty="0" smtClean="0"/>
              <a:t>Comprehension</a:t>
            </a:r>
            <a:endParaRPr lang="en-US" dirty="0"/>
          </a:p>
        </p:txBody>
      </p:sp>
      <p:sp>
        <p:nvSpPr>
          <p:cNvPr id="2" name="Title 1"/>
          <p:cNvSpPr>
            <a:spLocks noGrp="1"/>
          </p:cNvSpPr>
          <p:nvPr>
            <p:ph type="title"/>
          </p:nvPr>
        </p:nvSpPr>
        <p:spPr/>
        <p:txBody>
          <a:bodyPr/>
          <a:lstStyle/>
          <a:p>
            <a:r>
              <a:rPr lang="en-US" dirty="0" smtClean="0"/>
              <a:t>Five Elements of Reading</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tretch>
            <a:fillRect/>
          </a:stretch>
        </p:blipFill>
        <p:spPr bwMode="auto">
          <a:xfrm>
            <a:off x="1554692" y="1481138"/>
            <a:ext cx="6034616" cy="4525962"/>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Inquiry Record Sheet</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323</TotalTime>
  <Words>3487</Words>
  <Application>Microsoft Office PowerPoint</Application>
  <PresentationFormat>On-screen Show (4:3)</PresentationFormat>
  <Paragraphs>392</Paragraphs>
  <Slides>52</Slides>
  <Notes>21</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Concourse</vt:lpstr>
      <vt:lpstr>Direct Vocabulary Instruction</vt:lpstr>
      <vt:lpstr>Agenda</vt:lpstr>
      <vt:lpstr> NYC Results on the NYS 2006-2011 ELA Test http://schools.nyc.gov/Accountability/data/TestResults/default.htm</vt:lpstr>
      <vt:lpstr>Class Data</vt:lpstr>
      <vt:lpstr>AYP </vt:lpstr>
      <vt:lpstr>Raw Score to Scale Conversion Chart</vt:lpstr>
      <vt:lpstr>Guided Practice</vt:lpstr>
      <vt:lpstr>Five Elements of Reading</vt:lpstr>
      <vt:lpstr>Inquiry Record Sheet</vt:lpstr>
      <vt:lpstr>Language Standards</vt:lpstr>
      <vt:lpstr>FUTURE TRAVEL</vt:lpstr>
      <vt:lpstr>FUTURE TRAVEL</vt:lpstr>
      <vt:lpstr>Why Be Concerned About Vocabulary</vt:lpstr>
      <vt:lpstr>Five Factors Affecting Word Acquisition</vt:lpstr>
      <vt:lpstr>Vocabulary</vt:lpstr>
      <vt:lpstr>Direct Instruction of Vocabulary</vt:lpstr>
      <vt:lpstr>MATTHEW EFFECT</vt:lpstr>
      <vt:lpstr>NRP findings on Vocabulary Instruction (2000)</vt:lpstr>
      <vt:lpstr>What instructional conditions support vocabulary learning?</vt:lpstr>
      <vt:lpstr>A Six-Step Process</vt:lpstr>
      <vt:lpstr>Direct Instruction</vt:lpstr>
      <vt:lpstr>Direct Instruction</vt:lpstr>
      <vt:lpstr>Direct Instruction</vt:lpstr>
      <vt:lpstr>Selecting Words For Instruction</vt:lpstr>
      <vt:lpstr>Three Tiers of Vocabulary Development</vt:lpstr>
      <vt:lpstr>Tier 1 Vocabulary</vt:lpstr>
      <vt:lpstr>Tier  2 Words</vt:lpstr>
      <vt:lpstr>Tier 3 Words</vt:lpstr>
      <vt:lpstr>Guidelines For Vocabulary Instruction</vt:lpstr>
      <vt:lpstr>Guidelines (Cont’d)</vt:lpstr>
      <vt:lpstr>Review Tier  2 Word Lists</vt:lpstr>
      <vt:lpstr>Review Tier 3 Word Lists</vt:lpstr>
      <vt:lpstr>CCSS Instructional Shift</vt:lpstr>
      <vt:lpstr>Strategies</vt:lpstr>
      <vt:lpstr>Nonlinguistic Representations</vt:lpstr>
      <vt:lpstr>How do we apply this strategy when teaching selected terms? Example of Word Box</vt:lpstr>
      <vt:lpstr>Teaching the Selected Terms </vt:lpstr>
      <vt:lpstr>Sample Word Box</vt:lpstr>
      <vt:lpstr>Teaching Word Parts</vt:lpstr>
      <vt:lpstr>Charting Word Parts</vt:lpstr>
      <vt:lpstr>CCSS 7.4b Use common grade appropriate Greek or Latin affixes and roots</vt:lpstr>
      <vt:lpstr>Activity-</vt:lpstr>
      <vt:lpstr>Tier 2 Words</vt:lpstr>
      <vt:lpstr>Review Activities </vt:lpstr>
      <vt:lpstr>Games</vt:lpstr>
      <vt:lpstr>Slide 46</vt:lpstr>
      <vt:lpstr>Slide 47</vt:lpstr>
      <vt:lpstr>Slide 48</vt:lpstr>
      <vt:lpstr>Slide 49</vt:lpstr>
      <vt:lpstr>Activity</vt:lpstr>
      <vt:lpstr>Exit Tickets</vt:lpstr>
      <vt:lpstr>Activity – Putting it all Together</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Direct Vocabulary Instruction</dc:title>
  <dc:creator> DIANA DEvITO</dc:creator>
  <cp:lastModifiedBy> DIANA DEvITO</cp:lastModifiedBy>
  <cp:revision>37</cp:revision>
  <dcterms:created xsi:type="dcterms:W3CDTF">2011-12-06T01:09:25Z</dcterms:created>
  <dcterms:modified xsi:type="dcterms:W3CDTF">2011-12-06T10:17:42Z</dcterms:modified>
</cp:coreProperties>
</file>